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568FCB-C090-4CA2-970F-05D0007956C5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99151C-0475-452B-9295-8467BCED23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cbf.org/about-cbf/offices-operations/philip-merrill-environmental-center/what-makes-us-gre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Renewable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renewable ‘</a:t>
            </a:r>
            <a:r>
              <a:rPr lang="en-US" dirty="0" err="1" smtClean="0"/>
              <a:t>cuz</a:t>
            </a:r>
            <a:r>
              <a:rPr lang="en-US" dirty="0" smtClean="0"/>
              <a:t> you can use it over and over, and it is (seemingly) limitless.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Hydroelectricity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Thermal ponds and Ocean thermal energy.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olar_pond_turbi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057400"/>
            <a:ext cx="3467100" cy="2771775"/>
          </a:xfrm>
          <a:prstGeom prst="rect">
            <a:avLst/>
          </a:prstGeom>
        </p:spPr>
      </p:pic>
      <p:pic>
        <p:nvPicPr>
          <p:cNvPr id="5" name="Picture 4" descr="Ocean Therm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2971800"/>
            <a:ext cx="3962400" cy="313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Kinetic energy of moving air is converted to electricity.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wind-turbine-e126-pho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209800"/>
            <a:ext cx="4433072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Biofuel</a:t>
            </a:r>
            <a:r>
              <a:rPr lang="en-US" dirty="0" smtClean="0"/>
              <a:t> (Biomass)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Organic material used for fuel.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be used as solid, liquid, or gas.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Wood, grass, and dung.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Less concentrated energy than fossil fuels.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Geothermal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Utilizing heat energy in the Earth’s crust to heat and generate electricity.</a:t>
            </a:r>
          </a:p>
          <a:p>
            <a:endParaRPr lang="en-US" dirty="0"/>
          </a:p>
        </p:txBody>
      </p:sp>
      <p:pic>
        <p:nvPicPr>
          <p:cNvPr id="4" name="Picture 3" descr="dry_stea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590800"/>
            <a:ext cx="5791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Hydrogen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Water is split </a:t>
            </a:r>
            <a:r>
              <a:rPr lang="en-US" smtClean="0"/>
              <a:t>into O </a:t>
            </a:r>
            <a:r>
              <a:rPr lang="en-US" dirty="0" smtClean="0"/>
              <a:t>and H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 </a:t>
            </a:r>
            <a:r>
              <a:rPr lang="en-US" dirty="0" smtClean="0"/>
              <a:t>is burned or reacted in the presence of oxygen.</a:t>
            </a:r>
          </a:p>
          <a:p>
            <a:r>
              <a:rPr lang="en-US" dirty="0" smtClean="0"/>
              <a:t>Waste product is water vapor.</a:t>
            </a:r>
          </a:p>
          <a:p>
            <a:r>
              <a:rPr lang="en-US" dirty="0" smtClean="0"/>
              <a:t>The trouble lies in splitting the water.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olar-hydrogen-technolo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429000"/>
            <a:ext cx="55626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Objective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4165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SWBAT evaluate the various types of Renewable Energy</a:t>
            </a:r>
            <a:r>
              <a:rPr lang="en-US" sz="3600" smtClean="0"/>
              <a:t>, identify </a:t>
            </a:r>
            <a:r>
              <a:rPr lang="en-US" sz="3600" dirty="0" smtClean="0"/>
              <a:t>problems with their use, and propose meaningful solutions to any problems identified.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2657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Renewable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Since Renewable energy is supplied by the Sun, we often refer to it as “Solar Energy”.</a:t>
            </a:r>
          </a:p>
          <a:p>
            <a:r>
              <a:rPr lang="en-US" dirty="0" smtClean="0"/>
              <a:t>Two types – Direct and Indirect.</a:t>
            </a:r>
          </a:p>
          <a:p>
            <a:r>
              <a:rPr lang="en-US" dirty="0" smtClean="0"/>
              <a:t>Direct Solar Energy is energy in the form of light that is streaming from the Sun to a </a:t>
            </a:r>
            <a:r>
              <a:rPr lang="en-US" smtClean="0"/>
              <a:t>collection device.</a:t>
            </a:r>
            <a:endParaRPr lang="en-US" dirty="0" smtClean="0"/>
          </a:p>
          <a:p>
            <a:r>
              <a:rPr lang="en-US" dirty="0" smtClean="0"/>
              <a:t>Indirect Solar Energy is energy from the Sun that passes through at least one intermediate step, or conversion, before being gathered by a collection device.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Solar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types of Direct Solar Energy – Active and Passive.</a:t>
            </a:r>
          </a:p>
          <a:p>
            <a:r>
              <a:rPr lang="en-US" dirty="0" smtClean="0"/>
              <a:t>Direct Active utilizes some form of energy to assist in the gathering or conversion of light energy into another form of useful energy.</a:t>
            </a:r>
          </a:p>
          <a:p>
            <a:r>
              <a:rPr lang="en-US" dirty="0" smtClean="0"/>
              <a:t>Examples include Solar Heat panels, Photovoltaic (PV) Cells, and Solar Arrays.</a:t>
            </a:r>
          </a:p>
          <a:p>
            <a:endParaRPr lang="en-US" dirty="0" smtClean="0"/>
          </a:p>
        </p:txBody>
      </p:sp>
      <p:pic>
        <p:nvPicPr>
          <p:cNvPr id="4" name="Picture 3" descr="solar heat pan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495800"/>
            <a:ext cx="2286000" cy="1905000"/>
          </a:xfrm>
          <a:prstGeom prst="rect">
            <a:avLst/>
          </a:prstGeom>
        </p:spPr>
      </p:pic>
      <p:pic>
        <p:nvPicPr>
          <p:cNvPr id="5" name="Picture 4" descr="PV Cel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572000"/>
            <a:ext cx="1905000" cy="1828800"/>
          </a:xfrm>
          <a:prstGeom prst="rect">
            <a:avLst/>
          </a:prstGeom>
        </p:spPr>
      </p:pic>
      <p:pic>
        <p:nvPicPr>
          <p:cNvPr id="6" name="Picture 5" descr="Solar Arra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4419600"/>
            <a:ext cx="2286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Passive Solar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Relies on design, materials, and construction to take advantage of available solar energy.</a:t>
            </a:r>
          </a:p>
          <a:p>
            <a:r>
              <a:rPr lang="en-US" dirty="0" smtClean="0"/>
              <a:t>Examples include passive solar “envelope” homes and “green” architecture.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assivesolarh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505200"/>
            <a:ext cx="3000375" cy="2790825"/>
          </a:xfrm>
          <a:prstGeom prst="rect">
            <a:avLst/>
          </a:prstGeom>
        </p:spPr>
      </p:pic>
      <p:pic>
        <p:nvPicPr>
          <p:cNvPr id="5" name="Picture 4" descr="green-mall-jap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581400"/>
            <a:ext cx="3276600" cy="2657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Chesapeake Bay Foundation – </a:t>
            </a:r>
            <a:br>
              <a:rPr lang="en-US" dirty="0" smtClean="0"/>
            </a:br>
            <a:r>
              <a:rPr lang="en-US" dirty="0" smtClean="0"/>
              <a:t>Merrill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14400"/>
            <a:ext cx="7467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Built in 2000 in Bay Ridge, MD (outside of Annapolis) on banks of Chesapeake Bay.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commercial building LEED Platinum certified.</a:t>
            </a:r>
          </a:p>
          <a:p>
            <a:r>
              <a:rPr lang="en-US" dirty="0" smtClean="0"/>
              <a:t>Takes advantage of design, site orientation, and sun declination to minimize cooling and heating costs as well as electricity and water usage.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www.cbf.org/about-cbf/offices-operations/philip-merrill-environmental-center/what-makes-us-green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0"/>
            <a:ext cx="5248275" cy="26581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Solar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Hydroelectricity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Wind Energy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Biomass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Geothermal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Solar Hydrogen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Utilizes the kinetic energy of moving water to generate electricity.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ydropower-plant-par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590800"/>
            <a:ext cx="3743325" cy="352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Hydroelectricity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Tidal and Wave power.</a:t>
            </a:r>
          </a:p>
          <a:p>
            <a:r>
              <a:rPr lang="en-US" dirty="0" smtClean="0"/>
              <a:t>Uses kinetic energy of seawater to generate electricity.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Wav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7200" y="3048000"/>
            <a:ext cx="3505200" cy="2895600"/>
          </a:xfrm>
          <a:prstGeom prst="rect">
            <a:avLst/>
          </a:prstGeom>
        </p:spPr>
      </p:pic>
      <p:pic>
        <p:nvPicPr>
          <p:cNvPr id="5" name="Picture 4" descr="tidal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3124200"/>
            <a:ext cx="3600450" cy="3067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1827</TotalTime>
  <Words>417</Words>
  <Application>Microsoft Office PowerPoint</Application>
  <PresentationFormat>On-screen Show (4:3)</PresentationFormat>
  <Paragraphs>56</Paragraphs>
  <Slides>14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Renewable Energy</vt:lpstr>
      <vt:lpstr>Objective</vt:lpstr>
      <vt:lpstr>Two Types of Renewable Energy</vt:lpstr>
      <vt:lpstr>Direct Solar Energy</vt:lpstr>
      <vt:lpstr>Direct Passive Solar Energy</vt:lpstr>
      <vt:lpstr>Chesapeake Bay Foundation –  Merrill Center</vt:lpstr>
      <vt:lpstr>Indirect Solar Energy</vt:lpstr>
      <vt:lpstr>Hydroelectricity</vt:lpstr>
      <vt:lpstr>More Hydroelectricity</vt:lpstr>
      <vt:lpstr>Still more Hydroelectricity</vt:lpstr>
      <vt:lpstr>Wind Energy</vt:lpstr>
      <vt:lpstr>Biofuel (Biomass)</vt:lpstr>
      <vt:lpstr>Geothermal</vt:lpstr>
      <vt:lpstr>Solar Hydrogen</vt:lpstr>
    </vt:vector>
  </TitlesOfParts>
  <Company>BCPSS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</dc:title>
  <dc:creator>rmarinelli</dc:creator>
  <cp:lastModifiedBy>Administrator</cp:lastModifiedBy>
  <cp:revision>46</cp:revision>
  <dcterms:created xsi:type="dcterms:W3CDTF">2011-11-21T14:31:00Z</dcterms:created>
  <dcterms:modified xsi:type="dcterms:W3CDTF">2019-10-21T18:19:48Z</dcterms:modified>
</cp:coreProperties>
</file>