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8" r:id="rId6"/>
    <p:sldId id="259" r:id="rId7"/>
    <p:sldId id="260" r:id="rId8"/>
    <p:sldId id="262" r:id="rId9"/>
    <p:sldId id="267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18D8B2-6209-4A8A-A959-538CA5319FEE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83C12C-287B-4FD3-958D-B30E0D6F1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Ozone Depletion and 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Both involve the atmosphere, but they are not the same thing.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Greenhouse Effect is largely responsible for making Earth hospitable to life and having water found in 3 states of matter.</a:t>
            </a:r>
          </a:p>
          <a:p>
            <a:r>
              <a:rPr lang="en-US" dirty="0" smtClean="0"/>
              <a:t>This is due to the many greenhouse gases – primarily water vapor, but also CO</a:t>
            </a:r>
            <a:r>
              <a:rPr lang="en-US" baseline="-25000" dirty="0" smtClean="0"/>
              <a:t>2</a:t>
            </a:r>
            <a:r>
              <a:rPr lang="en-US" dirty="0" smtClean="0"/>
              <a:t>, CH</a:t>
            </a:r>
            <a:r>
              <a:rPr lang="en-US" baseline="-25000" dirty="0" smtClean="0"/>
              <a:t>4</a:t>
            </a:r>
            <a:r>
              <a:rPr lang="en-US" dirty="0" smtClean="0"/>
              <a:t>, and O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has risen from a level of 0.036% in the late 1970s to 0.040% as recently as 2013.</a:t>
            </a:r>
          </a:p>
          <a:p>
            <a:r>
              <a:rPr lang="en-US" dirty="0" smtClean="0"/>
              <a:t>As small as this increase is, the negative effects have been predicted and observed.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causing this change?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Kyoto Protocol was signed in 1997 and signatories pledged to reduce greenhouse gas emissions to 5.2% below 1990 levels by 2012.</a:t>
            </a:r>
          </a:p>
          <a:p>
            <a:r>
              <a:rPr lang="en-US" dirty="0" smtClean="0"/>
              <a:t>Special mechanisms were put in place to allow countries to barter and swap “credits” to achieve the goal.</a:t>
            </a:r>
          </a:p>
          <a:p>
            <a:r>
              <a:rPr lang="en-US" dirty="0" smtClean="0"/>
              <a:t>To date, 191 countries have signed the protocol.  Only one signatory country has yet to ratify the agreement.</a:t>
            </a:r>
          </a:p>
          <a:p>
            <a:r>
              <a:rPr lang="en-US" dirty="0" smtClean="0"/>
              <a:t>That would be the United States.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being done?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es_who_have_ratified_the_Kyoto_Protocol_and_are_committed_to_emission_limitations_over_the_years_2008-2012__Progress_for_the_year_2005_%28greyscale%2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8077200" cy="5257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doing?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While initially supportive of the Kyoto Protocol, the United States withdrew from the agreement in 2001 as directed by President George W. Bush.</a:t>
            </a:r>
          </a:p>
          <a:p>
            <a:r>
              <a:rPr lang="en-US" dirty="0" smtClean="0"/>
              <a:t>Instead, President Bush proposed a voluntary reduction of greenhouse gases by the US.  Unfortunately, this proposal has resulted in a manipulation of the goals and, since they were voluntary, emissions have risen.</a:t>
            </a:r>
          </a:p>
          <a:p>
            <a:r>
              <a:rPr lang="en-US" dirty="0" smtClean="0"/>
              <a:t>No change in US </a:t>
            </a:r>
            <a:r>
              <a:rPr lang="en-US" dirty="0" smtClean="0"/>
              <a:t>policy </a:t>
            </a:r>
            <a:r>
              <a:rPr lang="en-US" dirty="0" smtClean="0"/>
              <a:t>occurred during the Obama Presidency.</a:t>
            </a:r>
          </a:p>
          <a:p>
            <a:r>
              <a:rPr lang="en-US" dirty="0" smtClean="0"/>
              <a:t>At this point, the US contributes 25% of the world’s greenhouse gas emissions and this amount continues to climb.  Consider the US accounts for less than 5% of the world’s population.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Held in 2015.</a:t>
            </a:r>
          </a:p>
          <a:p>
            <a:r>
              <a:rPr lang="en-US" dirty="0"/>
              <a:t>F</a:t>
            </a:r>
            <a:r>
              <a:rPr lang="en-US" dirty="0" smtClean="0"/>
              <a:t>ollows Kyoto Protocol</a:t>
            </a:r>
          </a:p>
          <a:p>
            <a:r>
              <a:rPr lang="en-US" dirty="0" smtClean="0"/>
              <a:t>195 member nations have signed</a:t>
            </a:r>
          </a:p>
          <a:p>
            <a:r>
              <a:rPr lang="en-US" dirty="0" smtClean="0"/>
              <a:t>Each nation is responsible for setting and monitoring their efforts to reduce greenhouse gas emissions.  </a:t>
            </a:r>
          </a:p>
          <a:p>
            <a:r>
              <a:rPr lang="en-US" dirty="0" smtClean="0"/>
              <a:t>In 2017, US President Donald Trump announced the US would withdraw from the agreement.</a:t>
            </a:r>
          </a:p>
          <a:p>
            <a:r>
              <a:rPr lang="en-US" dirty="0" smtClean="0"/>
              <a:t>This is scheduled to occur in November 2020.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3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r>
              <a:rPr lang="en-US" dirty="0" smtClean="0"/>
              <a:t>Ozone has been present in the atmosphere since cells began photosynthesizing (~3.4 BYA).</a:t>
            </a:r>
          </a:p>
          <a:p>
            <a:r>
              <a:rPr lang="en-US" dirty="0" smtClean="0"/>
              <a:t>Formed when UV radiation ionizes molecular oxygen (O</a:t>
            </a:r>
            <a:r>
              <a:rPr lang="en-US" baseline="-25000" dirty="0" smtClean="0"/>
              <a:t>2</a:t>
            </a:r>
            <a:r>
              <a:rPr lang="en-US" dirty="0" smtClean="0"/>
              <a:t>) and then recombines to form O</a:t>
            </a:r>
            <a:r>
              <a:rPr lang="en-US" b="1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 smtClean="0"/>
              <a:t>Ozone has gathered in the upper stratosphere and, by using UV rays to form new molecules, protects us from the harmful rays.</a:t>
            </a:r>
          </a:p>
          <a:p>
            <a:r>
              <a:rPr lang="en-US" dirty="0" smtClean="0"/>
              <a:t>Thinning of the ozone layer has been noted for decades.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Cataracts – clouding of the lens of the eye.  Can be treated by lens replacement.</a:t>
            </a:r>
          </a:p>
          <a:p>
            <a:r>
              <a:rPr lang="en-US" sz="2400" dirty="0" smtClean="0"/>
              <a:t>Skin Cancer – primarily melanoma.  Melanoma is a rare form of skin cancer, but is extremely </a:t>
            </a:r>
            <a:r>
              <a:rPr lang="en-US" sz="2400" smtClean="0"/>
              <a:t>deadly.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big deal?</a:t>
            </a:r>
            <a:endParaRPr lang="en-US" dirty="0"/>
          </a:p>
        </p:txBody>
      </p:sp>
      <p:pic>
        <p:nvPicPr>
          <p:cNvPr id="4" name="Picture 3" descr="catarac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581400"/>
            <a:ext cx="3751521" cy="2209800"/>
          </a:xfrm>
          <a:prstGeom prst="rect">
            <a:avLst/>
          </a:prstGeom>
        </p:spPr>
      </p:pic>
      <p:pic>
        <p:nvPicPr>
          <p:cNvPr id="5" name="Picture 4" descr="melano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352800"/>
            <a:ext cx="3978165" cy="333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Three forms of oxygen are involved in the ozone-oxygen cycle: oxygen atoms (O, or atomic oxygen), oxygen gas (O</a:t>
            </a:r>
            <a:r>
              <a:rPr lang="en-US" sz="2000" baseline="-25000" dirty="0" smtClean="0"/>
              <a:t>2,</a:t>
            </a:r>
            <a:r>
              <a:rPr lang="en-US" sz="2000" dirty="0" smtClean="0"/>
              <a:t> or diatomic oxygen), and ozone gas (O</a:t>
            </a:r>
            <a:r>
              <a:rPr lang="en-US" sz="2000" baseline="-25000" dirty="0" smtClean="0"/>
              <a:t>3,</a:t>
            </a:r>
            <a:r>
              <a:rPr lang="en-US" sz="2000" dirty="0" smtClean="0"/>
              <a:t> or triatomic oxygen). </a:t>
            </a:r>
          </a:p>
          <a:p>
            <a:r>
              <a:rPr lang="en-US" sz="2000" dirty="0" smtClean="0"/>
              <a:t>Ozone is formed in the stratosphere when diatomic oxygen molecules photo-dissociate after absorbing an ultraviolet photon.</a:t>
            </a:r>
          </a:p>
          <a:p>
            <a:r>
              <a:rPr lang="en-US" sz="2000" dirty="0" smtClean="0"/>
              <a:t>This converts a single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into two atomic oxygen ions. </a:t>
            </a:r>
          </a:p>
          <a:p>
            <a:r>
              <a:rPr lang="en-US" sz="2000" dirty="0" smtClean="0"/>
              <a:t>The atomic oxygen ions then combine with separate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molecules to create two 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molecules.</a:t>
            </a:r>
          </a:p>
          <a:p>
            <a:r>
              <a:rPr lang="en-US" sz="2000" dirty="0" smtClean="0"/>
              <a:t>These ozone molecules absorb UV light following which ozone splits into a molecule of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an oxygen atom. </a:t>
            </a:r>
          </a:p>
          <a:p>
            <a:r>
              <a:rPr lang="en-US" sz="2000" dirty="0" smtClean="0"/>
              <a:t>The oxygen atom then joins up with an oxygen molecule to regenerate ozone. </a:t>
            </a:r>
          </a:p>
          <a:p>
            <a:r>
              <a:rPr lang="en-US" sz="2000" dirty="0" smtClean="0"/>
              <a:t>This is a continuing process which terminates when an oxygen atom "recombines" with an ozone molecule to make two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molecules.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Chemistry of Ozone.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305800" cy="567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6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word “balance”.</a:t>
            </a:r>
          </a:p>
          <a:p>
            <a:r>
              <a:rPr lang="en-US" dirty="0" smtClean="0"/>
              <a:t>In searching for chemicals that could be used as refrigerants, a Belgian scientist developed a molecule known as Chlorofluorocarbon (CFC).</a:t>
            </a:r>
          </a:p>
          <a:p>
            <a:r>
              <a:rPr lang="en-US" dirty="0" smtClean="0"/>
              <a:t>In addition to being an excellent refrigerant, CFCs have been found to be effective propellants.</a:t>
            </a:r>
          </a:p>
          <a:p>
            <a:r>
              <a:rPr lang="en-US" dirty="0" smtClean="0"/>
              <a:t>These propellants can be used in aerosol cans to deliver products, clean electronic circuitry, and create foam from polymer paste.</a:t>
            </a:r>
          </a:p>
          <a:p>
            <a:r>
              <a:rPr lang="en-US" dirty="0" smtClean="0"/>
              <a:t>Unfortunately, these same molecules have a nasty habit of destroying ozone molecules.</a:t>
            </a:r>
          </a:p>
          <a:p>
            <a:r>
              <a:rPr lang="en-US" dirty="0" smtClean="0"/>
              <a:t>One CFC molecule has the potential to degrade up to 100,000 ozone molecules before being denatured.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What’s causing the 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the mid-1970s, the damage to the ozone layer as a result of CFC use had been documented and researched.  </a:t>
            </a:r>
          </a:p>
          <a:p>
            <a:r>
              <a:rPr lang="en-US" dirty="0" smtClean="0"/>
              <a:t>Many countries began to individually ban the use of these chemicals.</a:t>
            </a:r>
          </a:p>
          <a:p>
            <a:r>
              <a:rPr lang="en-US" dirty="0" smtClean="0"/>
              <a:t>In 1977, the United States voluntarily banned the use of CFCs by all entities except the military.</a:t>
            </a:r>
          </a:p>
          <a:p>
            <a:r>
              <a:rPr lang="en-US" dirty="0" smtClean="0"/>
              <a:t>In 1987, the Montreal Protocol was ratified, and has been revised seven times.  The total number of signatories stands at 196 countries/states.</a:t>
            </a:r>
          </a:p>
          <a:p>
            <a:r>
              <a:rPr lang="en-US" dirty="0" smtClean="0"/>
              <a:t>By 2050, the ozone layer is likely to have fully recovered.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Attempts to control and regulate CFC 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Was originally labeled Anthropogenic Global Warming. (“</a:t>
            </a:r>
            <a:r>
              <a:rPr lang="en-US" dirty="0" err="1" smtClean="0"/>
              <a:t>Anthropo</a:t>
            </a:r>
            <a:r>
              <a:rPr lang="en-US" dirty="0" smtClean="0"/>
              <a:t>” = human, “-genic” – produced by)</a:t>
            </a:r>
          </a:p>
          <a:p>
            <a:r>
              <a:rPr lang="en-US" dirty="0" smtClean="0"/>
              <a:t>While this label is technically correct, it is widely misunderstood as meaning it will get warmer everywhere.</a:t>
            </a:r>
          </a:p>
          <a:p>
            <a:r>
              <a:rPr lang="en-US" dirty="0" smtClean="0"/>
              <a:t>As a result, many have focused on the “warming” and refuse to consider the climate change.</a:t>
            </a:r>
          </a:p>
          <a:p>
            <a:r>
              <a:rPr lang="en-US" dirty="0" smtClean="0"/>
              <a:t>Global Warming addresses the </a:t>
            </a:r>
            <a:r>
              <a:rPr lang="en-US" b="1" u="sng" dirty="0" smtClean="0"/>
              <a:t>climb</a:t>
            </a:r>
            <a:r>
              <a:rPr lang="en-US" dirty="0" smtClean="0"/>
              <a:t> in mean global temperatures.</a:t>
            </a:r>
          </a:p>
          <a:p>
            <a:r>
              <a:rPr lang="en-US" dirty="0" smtClean="0"/>
              <a:t>The only question is – What/who is causing this?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r>
              <a:rPr lang="en-US" dirty="0" smtClean="0"/>
              <a:t>If you want to see evidence of a rise in mean global temperatures, take a look at this -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Prove It.</a:t>
            </a:r>
            <a:endParaRPr lang="en-US" dirty="0"/>
          </a:p>
        </p:txBody>
      </p:sp>
      <p:pic>
        <p:nvPicPr>
          <p:cNvPr id="4" name="Picture 3" descr="paus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558014"/>
            <a:ext cx="6400800" cy="4945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526</TotalTime>
  <Words>922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Ozone Depletion and Climate Change</vt:lpstr>
      <vt:lpstr>Ozone</vt:lpstr>
      <vt:lpstr>What’s the big deal?</vt:lpstr>
      <vt:lpstr>The Chemistry of Ozone.</vt:lpstr>
      <vt:lpstr>PowerPoint Presentation</vt:lpstr>
      <vt:lpstr>What’s causing the problem?</vt:lpstr>
      <vt:lpstr>Attempts to control and regulate CFC use.</vt:lpstr>
      <vt:lpstr>Climate Change </vt:lpstr>
      <vt:lpstr>Prove It.</vt:lpstr>
      <vt:lpstr>What is causing this change?</vt:lpstr>
      <vt:lpstr>What is being done?</vt:lpstr>
      <vt:lpstr>How are we doing?</vt:lpstr>
      <vt:lpstr>Recent Developments</vt:lpstr>
      <vt:lpstr>Paris Agreement</vt:lpstr>
    </vt:vector>
  </TitlesOfParts>
  <Company>BCPSS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Ozone Depletion and Climate Change</dc:title>
  <dc:creator>rmarinelli</dc:creator>
  <cp:lastModifiedBy>Administrator</cp:lastModifiedBy>
  <cp:revision>50</cp:revision>
  <dcterms:created xsi:type="dcterms:W3CDTF">2011-12-05T14:07:30Z</dcterms:created>
  <dcterms:modified xsi:type="dcterms:W3CDTF">2019-12-02T14:52:34Z</dcterms:modified>
</cp:coreProperties>
</file>