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421" r:id="rId2"/>
    <p:sldId id="437" r:id="rId3"/>
    <p:sldId id="438" r:id="rId4"/>
    <p:sldId id="439" r:id="rId5"/>
    <p:sldId id="440" r:id="rId6"/>
    <p:sldId id="442" r:id="rId7"/>
    <p:sldId id="443" r:id="rId8"/>
    <p:sldId id="553" r:id="rId9"/>
    <p:sldId id="596" r:id="rId10"/>
    <p:sldId id="525" r:id="rId11"/>
    <p:sldId id="584" r:id="rId12"/>
    <p:sldId id="614" r:id="rId13"/>
    <p:sldId id="600" r:id="rId14"/>
    <p:sldId id="640" r:id="rId15"/>
    <p:sldId id="635" r:id="rId16"/>
    <p:sldId id="636" r:id="rId17"/>
    <p:sldId id="641" r:id="rId18"/>
    <p:sldId id="425" r:id="rId19"/>
    <p:sldId id="643" r:id="rId20"/>
    <p:sldId id="644" r:id="rId21"/>
    <p:sldId id="645" r:id="rId22"/>
    <p:sldId id="646" r:id="rId23"/>
    <p:sldId id="647" r:id="rId24"/>
    <p:sldId id="639" r:id="rId25"/>
    <p:sldId id="650" r:id="rId26"/>
    <p:sldId id="642" r:id="rId27"/>
    <p:sldId id="651" r:id="rId28"/>
    <p:sldId id="653" r:id="rId29"/>
    <p:sldId id="652" r:id="rId30"/>
    <p:sldId id="260" r:id="rId31"/>
    <p:sldId id="321" r:id="rId32"/>
    <p:sldId id="391" r:id="rId33"/>
    <p:sldId id="656" r:id="rId34"/>
    <p:sldId id="655" r:id="rId35"/>
    <p:sldId id="659" r:id="rId36"/>
    <p:sldId id="362" r:id="rId37"/>
    <p:sldId id="380" r:id="rId38"/>
    <p:sldId id="657" r:id="rId39"/>
    <p:sldId id="279" r:id="rId40"/>
    <p:sldId id="658" r:id="rId41"/>
    <p:sldId id="661" r:id="rId42"/>
    <p:sldId id="660" r:id="rId43"/>
    <p:sldId id="66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71" autoAdjust="0"/>
  </p:normalViewPr>
  <p:slideViewPr>
    <p:cSldViewPr snapToGrid="0">
      <p:cViewPr varScale="1">
        <p:scale>
          <a:sx n="70" d="100"/>
          <a:sy n="70" d="100"/>
        </p:scale>
        <p:origin x="-744"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F453B-D75C-4321-989A-F5D829D987C0}" type="datetimeFigureOut">
              <a:rPr lang="en-US" smtClean="0"/>
              <a:t>2/25/2019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1BE3F-86F2-4076-964C-46C676FD0085}" type="slidenum">
              <a:rPr lang="en-US" smtClean="0"/>
              <a:t>‹#›</a:t>
            </a:fld>
            <a:endParaRPr lang="en-US"/>
          </a:p>
        </p:txBody>
      </p:sp>
    </p:spTree>
    <p:extLst>
      <p:ext uri="{BB962C8B-B14F-4D97-AF65-F5344CB8AC3E}">
        <p14:creationId xmlns:p14="http://schemas.microsoft.com/office/powerpoint/2010/main" val="2021024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Poll – what do these words mean to you? </a:t>
            </a:r>
          </a:p>
        </p:txBody>
      </p:sp>
      <p:sp>
        <p:nvSpPr>
          <p:cNvPr id="4" name="Slide Number Placeholder 3"/>
          <p:cNvSpPr>
            <a:spLocks noGrp="1"/>
          </p:cNvSpPr>
          <p:nvPr>
            <p:ph type="sldNum" sz="quarter" idx="5"/>
          </p:nvPr>
        </p:nvSpPr>
        <p:spPr/>
        <p:txBody>
          <a:bodyPr/>
          <a:lstStyle/>
          <a:p>
            <a:fld id="{36D1BE3F-86F2-4076-964C-46C676FD0085}" type="slidenum">
              <a:rPr lang="en-US" smtClean="0"/>
              <a:t>7</a:t>
            </a:fld>
            <a:endParaRPr lang="en-US"/>
          </a:p>
        </p:txBody>
      </p:sp>
    </p:spTree>
    <p:extLst>
      <p:ext uri="{BB962C8B-B14F-4D97-AF65-F5344CB8AC3E}">
        <p14:creationId xmlns:p14="http://schemas.microsoft.com/office/powerpoint/2010/main" val="660247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xmlns="" id="{228307E7-2BA4-429A-8C5E-1F94D81196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BA4FD9-15C5-4DAE-A406-197E0C3E5D0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17411" name="Rectangle 2">
            <a:extLst>
              <a:ext uri="{FF2B5EF4-FFF2-40B4-BE49-F238E27FC236}">
                <a16:creationId xmlns:a16="http://schemas.microsoft.com/office/drawing/2014/main" xmlns="" id="{9E3EF0B2-DAF5-4A09-8C69-8ADD4545CDB9}"/>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xmlns="" id="{1DC02035-5584-42B2-9C32-BC8DDF7B41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Photo:</a:t>
            </a:r>
          </a:p>
          <a:p>
            <a:pPr eaLnBrk="1" hangingPunct="1"/>
            <a:r>
              <a:rPr lang="en-US" altLang="en-US">
                <a:latin typeface="Arial" panose="020B0604020202020204" pitchFamily="34" charset="0"/>
                <a:ea typeface="ＭＳ Ｐゴシック" panose="020B0600070205080204" pitchFamily="34" charset="-128"/>
              </a:rPr>
              <a:t>NOAA, http://oceanservice.noaa.gov/education/pd/oceans_weather_climate/ocean_basics.html; Accessed: November 2010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a:t>
            </a:r>
            <a:r>
              <a:rPr lang="en-US" baseline="0" dirty="0"/>
              <a:t> points from</a:t>
            </a:r>
            <a:r>
              <a:rPr lang="en-US" dirty="0"/>
              <a:t> “All</a:t>
            </a:r>
            <a:r>
              <a:rPr lang="en-US" baseline="0" dirty="0"/>
              <a:t> about Oysters” reading</a:t>
            </a:r>
            <a:endParaRPr lang="en-US" dirty="0"/>
          </a:p>
        </p:txBody>
      </p:sp>
      <p:sp>
        <p:nvSpPr>
          <p:cNvPr id="4" name="Slide Number Placeholder 3"/>
          <p:cNvSpPr>
            <a:spLocks noGrp="1"/>
          </p:cNvSpPr>
          <p:nvPr>
            <p:ph type="sldNum" sz="quarter" idx="10"/>
          </p:nvPr>
        </p:nvSpPr>
        <p:spPr/>
        <p:txBody>
          <a:bodyPr/>
          <a:lstStyle/>
          <a:p>
            <a:fld id="{261EB998-44BB-445C-9407-B6F3DCCDB62E}" type="slidenum">
              <a:rPr lang="en-US" smtClean="0"/>
              <a:t>31</a:t>
            </a:fld>
            <a:endParaRPr lang="en-US"/>
          </a:p>
        </p:txBody>
      </p:sp>
    </p:spTree>
    <p:extLst>
      <p:ext uri="{BB962C8B-B14F-4D97-AF65-F5344CB8AC3E}">
        <p14:creationId xmlns:p14="http://schemas.microsoft.com/office/powerpoint/2010/main" val="393420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Ocean Acidification</a:t>
            </a:r>
            <a:r>
              <a:rPr lang="en-US" sz="1200" i="1" kern="1200" baseline="0" dirty="0">
                <a:solidFill>
                  <a:schemeClr val="tx1"/>
                </a:solidFill>
                <a:effectLst/>
                <a:latin typeface="+mn-lt"/>
                <a:ea typeface="+mn-ea"/>
                <a:cs typeface="+mn-cs"/>
              </a:rPr>
              <a:t> Video: </a:t>
            </a:r>
            <a:r>
              <a:rPr lang="en-US" sz="1200" b="1" i="1" kern="1200" baseline="0" dirty="0">
                <a:solidFill>
                  <a:schemeClr val="tx1"/>
                </a:solidFill>
                <a:effectLst/>
                <a:latin typeface="+mn-lt"/>
                <a:ea typeface="+mn-ea"/>
                <a:cs typeface="+mn-cs"/>
              </a:rPr>
              <a:t> STOP the video at 1 min 13 secs. If you do not, the video gives away the answers the students are working to figure out on their own throughout this activity.  </a:t>
            </a:r>
          </a:p>
          <a:p>
            <a:endParaRPr lang="en-US" sz="1200" i="1" kern="1200" baseline="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By now you’ve heard that the way we’re living is filling up our atmosphere with CO2.  As a result, the planet’s warming.  Heat waves and floods are more likely to be extreme and people’s lives will get tougher.  And the more we learn about climate change, the more risks we uncover.  Since we started burning fossil fuels, the ocean has absorbed about half of all the co2 we humans have put out.  That’s why it’s called the planet’s biggest carbon sink.  Now this is good, because it’s kept a lot of CO2 out of the atmosphere.  But as the ocean warms, it takes up less and less CO2.  And with all that CO2 in the sea, scientists are shedding light on, well, an ocean of problems.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Ready for the first big problem?  Some sea creatures like clams, oyster and coral, their shells and skeletons are getting weaker.  Okay, you got bigger problems than easy to crack clams?  Maybe not, if you’re among the 1 in seven people who get most of their protein from seafood.  Or if you understand how unstable the world would be with a billion more hungry people. </a:t>
            </a:r>
          </a:p>
          <a:p>
            <a:endParaRPr lang="en-US" sz="1200" i="1" kern="1200" dirty="0">
              <a:solidFill>
                <a:schemeClr val="tx1"/>
              </a:solidFill>
              <a:effectLst/>
              <a:latin typeface="+mn-lt"/>
              <a:ea typeface="+mn-ea"/>
              <a:cs typeface="+mn-cs"/>
            </a:endParaRPr>
          </a:p>
          <a:p>
            <a:r>
              <a:rPr lang="en-US" dirty="0"/>
              <a:t>This will</a:t>
            </a:r>
            <a:r>
              <a:rPr lang="en-US" baseline="0" dirty="0"/>
              <a:t> link oysters to the concept of climate change.  By stopping at 1:13, we don’t yet say what CO2 does to ocean.</a:t>
            </a:r>
            <a:endParaRPr lang="en-US" dirty="0"/>
          </a:p>
        </p:txBody>
      </p:sp>
      <p:sp>
        <p:nvSpPr>
          <p:cNvPr id="4" name="Slide Number Placeholder 3"/>
          <p:cNvSpPr>
            <a:spLocks noGrp="1"/>
          </p:cNvSpPr>
          <p:nvPr>
            <p:ph type="sldNum" sz="quarter" idx="10"/>
          </p:nvPr>
        </p:nvSpPr>
        <p:spPr/>
        <p:txBody>
          <a:bodyPr/>
          <a:lstStyle/>
          <a:p>
            <a:fld id="{261EB998-44BB-445C-9407-B6F3DCCDB62E}" type="slidenum">
              <a:rPr lang="en-US" smtClean="0"/>
              <a:t>32</a:t>
            </a:fld>
            <a:endParaRPr lang="en-US"/>
          </a:p>
        </p:txBody>
      </p:sp>
    </p:spTree>
    <p:extLst>
      <p:ext uri="{BB962C8B-B14F-4D97-AF65-F5344CB8AC3E}">
        <p14:creationId xmlns:p14="http://schemas.microsoft.com/office/powerpoint/2010/main" val="3525369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EB998-44BB-445C-9407-B6F3DCCDB62E}" type="slidenum">
              <a:rPr lang="en-US" smtClean="0"/>
              <a:t>36</a:t>
            </a:fld>
            <a:endParaRPr lang="en-US"/>
          </a:p>
        </p:txBody>
      </p:sp>
    </p:spTree>
    <p:extLst>
      <p:ext uri="{BB962C8B-B14F-4D97-AF65-F5344CB8AC3E}">
        <p14:creationId xmlns:p14="http://schemas.microsoft.com/office/powerpoint/2010/main" val="272044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EB998-44BB-445C-9407-B6F3DCCDB62E}" type="slidenum">
              <a:rPr lang="en-US" smtClean="0"/>
              <a:t>37</a:t>
            </a:fld>
            <a:endParaRPr lang="en-US"/>
          </a:p>
        </p:txBody>
      </p:sp>
    </p:spTree>
    <p:extLst>
      <p:ext uri="{BB962C8B-B14F-4D97-AF65-F5344CB8AC3E}">
        <p14:creationId xmlns:p14="http://schemas.microsoft.com/office/powerpoint/2010/main" val="1292116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EB998-44BB-445C-9407-B6F3DCCDB62E}" type="slidenum">
              <a:rPr lang="en-US" smtClean="0"/>
              <a:t>39</a:t>
            </a:fld>
            <a:endParaRPr lang="en-US"/>
          </a:p>
        </p:txBody>
      </p:sp>
    </p:spTree>
    <p:extLst>
      <p:ext uri="{BB962C8B-B14F-4D97-AF65-F5344CB8AC3E}">
        <p14:creationId xmlns:p14="http://schemas.microsoft.com/office/powerpoint/2010/main" val="204855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33580-27D5-485A-9C8B-3EA8A3B4D0F7}" type="slidenum">
              <a:rPr lang="en-US"/>
              <a:pPr/>
              <a:t>8</a:t>
            </a:fld>
            <a:endParaRPr lang="en-US"/>
          </a:p>
        </p:txBody>
      </p:sp>
      <p:sp>
        <p:nvSpPr>
          <p:cNvPr id="839682" name="Rectangle 2"/>
          <p:cNvSpPr>
            <a:spLocks noGrp="1" noRot="1" noChangeAspect="1" noChangeArrowheads="1" noTextEdit="1"/>
          </p:cNvSpPr>
          <p:nvPr>
            <p:ph type="sldImg"/>
          </p:nvPr>
        </p:nvSpPr>
        <p:spPr>
          <a:ln/>
        </p:spPr>
      </p:sp>
      <p:sp>
        <p:nvSpPr>
          <p:cNvPr id="839683" name="Rectangle 3"/>
          <p:cNvSpPr>
            <a:spLocks noGrp="1" noChangeArrowheads="1"/>
          </p:cNvSpPr>
          <p:nvPr>
            <p:ph type="body" idx="1"/>
          </p:nvPr>
        </p:nvSpPr>
        <p:spPr/>
        <p:txBody>
          <a:bodyPr/>
          <a:lstStyle/>
          <a:p>
            <a:r>
              <a:rPr lang="en-US"/>
              <a:t>Most scientists agree that data such as the rise in ocean temperature and sea level and the decrease in Northern Hemisphere snow cover are clear indication of unequivocal human impact driving global warming.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9B664-9B09-4309-9556-6172291B6A03}" type="slidenum">
              <a:rPr lang="en-US"/>
              <a:pPr/>
              <a:t>9</a:t>
            </a:fld>
            <a:endParaRPr 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p:txBody>
          <a:bodyPr/>
          <a:lstStyle/>
          <a:p>
            <a:r>
              <a:rPr lang="en-US" dirty="0"/>
              <a:t>This photographic evidence is just one example used to illustrate changes in climate.  This is a very important example.  Many communities near glaciers depend on these giant ice formations for fresh water.  As the glaciers melt permanently, this source of water is stopped.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8026F-7F0E-42EA-9A6B-ADF162120506}" type="slidenum">
              <a:rPr lang="en-US"/>
              <a:pPr/>
              <a:t>10</a:t>
            </a:fld>
            <a:endParaRPr lang="en-US"/>
          </a:p>
        </p:txBody>
      </p:sp>
      <p:sp>
        <p:nvSpPr>
          <p:cNvPr id="650242" name="Rectangle 2"/>
          <p:cNvSpPr>
            <a:spLocks noGrp="1" noRot="1" noChangeAspect="1" noChangeArrowheads="1" noTextEdit="1"/>
          </p:cNvSpPr>
          <p:nvPr>
            <p:ph type="sldImg"/>
          </p:nvPr>
        </p:nvSpPr>
        <p:spPr>
          <a:ln/>
        </p:spPr>
      </p:sp>
      <p:sp>
        <p:nvSpPr>
          <p:cNvPr id="650243" name="Rectangle 3"/>
          <p:cNvSpPr>
            <a:spLocks noGrp="1" noChangeArrowheads="1"/>
          </p:cNvSpPr>
          <p:nvPr>
            <p:ph type="body" idx="1"/>
          </p:nvPr>
        </p:nvSpPr>
        <p:spPr/>
        <p:txBody>
          <a:bodyPr/>
          <a:lstStyle/>
          <a:p>
            <a:r>
              <a:rPr lang="en-US"/>
              <a:t>The image above, from the IPCC’s Third Assessment Report, plots the change in radiative forcing for different atmospheric constituents as a function of our level of scientific understanding for each constituent.  The image is plotting differences in forcing in 1750 (before the industrial revolution) to the year 2000.  “Solar” indicates the changes in incoming solar radiation.  The industrial revolution marks the beginning of anthropogenic altering of the atmosphere through the combustion of large quantities of fossil fuels.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4BD58-24C2-401D-A464-1843F9D2FDA6}" type="slidenum">
              <a:rPr lang="en-US"/>
              <a:pPr/>
              <a:t>11</a:t>
            </a:fld>
            <a:endParaRPr lang="en-US"/>
          </a:p>
        </p:txBody>
      </p:sp>
      <p:sp>
        <p:nvSpPr>
          <p:cNvPr id="776194" name="Rectangle 2"/>
          <p:cNvSpPr>
            <a:spLocks noGrp="1" noRot="1" noChangeAspect="1" noChangeArrowheads="1" noTextEdit="1"/>
          </p:cNvSpPr>
          <p:nvPr>
            <p:ph type="sldImg"/>
          </p:nvPr>
        </p:nvSpPr>
        <p:spPr>
          <a:ln/>
        </p:spPr>
      </p:sp>
      <p:sp>
        <p:nvSpPr>
          <p:cNvPr id="776195" name="Rectangle 3"/>
          <p:cNvSpPr>
            <a:spLocks noGrp="1" noChangeArrowheads="1"/>
          </p:cNvSpPr>
          <p:nvPr>
            <p:ph type="body" idx="1"/>
          </p:nvPr>
        </p:nvSpPr>
        <p:spPr/>
        <p:txBody>
          <a:bodyPr/>
          <a:lstStyle/>
          <a:p>
            <a:r>
              <a:rPr lang="en-US"/>
              <a:t>Clearly, the largest and most understood anthropogenic impact is the introduction of the “greenhouse gases” into the atmosphere.  To understand this impact, we must understand what is meant by a “greenhouse gas”.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CC41A-7C09-46D8-9AD8-209CB3BA5680}" type="slidenum">
              <a:rPr lang="en-US"/>
              <a:pPr/>
              <a:t>12</a:t>
            </a:fld>
            <a:endParaRPr lang="en-US"/>
          </a:p>
        </p:txBody>
      </p:sp>
      <p:sp>
        <p:nvSpPr>
          <p:cNvPr id="845826" name="Rectangle 2"/>
          <p:cNvSpPr>
            <a:spLocks noGrp="1" noRot="1" noChangeAspect="1" noChangeArrowheads="1" noTextEdit="1"/>
          </p:cNvSpPr>
          <p:nvPr>
            <p:ph type="sldImg"/>
          </p:nvPr>
        </p:nvSpPr>
        <p:spPr>
          <a:ln/>
        </p:spPr>
      </p:sp>
      <p:sp>
        <p:nvSpPr>
          <p:cNvPr id="845827" name="Rectangle 3"/>
          <p:cNvSpPr>
            <a:spLocks noGrp="1" noChangeArrowheads="1"/>
          </p:cNvSpPr>
          <p:nvPr>
            <p:ph type="body" idx="1"/>
          </p:nvPr>
        </p:nvSpPr>
        <p:spPr/>
        <p:txBody>
          <a:bodyPr/>
          <a:lstStyle/>
          <a:p>
            <a:r>
              <a:rPr lang="en-US"/>
              <a:t>Carbon dioxide is a heteronuclear triatomic molecule.  The atoms in this gas are not all the same.  The atoms in the carbon dioxide do not share their electrons evenly, resulting in polar covalent bonds that have a dipole moment.  Quantum mechanics tells us and experiments prove that bonds with no dipole moment do not absorb infrared radiation while bonds with a dipole moment do.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8AE64C-9475-42A0-97AB-24903F4C53F1}" type="slidenum">
              <a:rPr lang="en-US"/>
              <a:pPr/>
              <a:t>13</a:t>
            </a:fld>
            <a:endParaRPr lang="en-US"/>
          </a:p>
        </p:txBody>
      </p:sp>
      <p:sp>
        <p:nvSpPr>
          <p:cNvPr id="851970" name="Rectangle 2"/>
          <p:cNvSpPr>
            <a:spLocks noGrp="1" noRot="1" noChangeAspect="1" noChangeArrowheads="1" noTextEdit="1"/>
          </p:cNvSpPr>
          <p:nvPr>
            <p:ph type="sldImg"/>
          </p:nvPr>
        </p:nvSpPr>
        <p:spPr>
          <a:ln/>
        </p:spPr>
      </p:sp>
      <p:sp>
        <p:nvSpPr>
          <p:cNvPr id="851971" name="Rectangle 3"/>
          <p:cNvSpPr>
            <a:spLocks noGrp="1" noChangeArrowheads="1"/>
          </p:cNvSpPr>
          <p:nvPr>
            <p:ph type="body" idx="1"/>
          </p:nvPr>
        </p:nvSpPr>
        <p:spPr/>
        <p:txBody>
          <a:bodyPr/>
          <a:lstStyle/>
          <a:p>
            <a:r>
              <a:rPr lang="en-US" dirty="0"/>
              <a:t>N</a:t>
            </a:r>
            <a:r>
              <a:rPr lang="en-US" baseline="-25000" dirty="0"/>
              <a:t>2 </a:t>
            </a:r>
            <a:r>
              <a:rPr lang="en-US" dirty="0"/>
              <a:t>and O</a:t>
            </a:r>
            <a:r>
              <a:rPr lang="en-US" baseline="-25000" dirty="0"/>
              <a:t>2</a:t>
            </a:r>
            <a:r>
              <a:rPr lang="en-US" dirty="0"/>
              <a:t> will not absorb infrared light.  CO</a:t>
            </a:r>
            <a:r>
              <a:rPr lang="en-US" baseline="-25000" dirty="0"/>
              <a:t>2</a:t>
            </a:r>
            <a:r>
              <a:rPr lang="en-US" dirty="0"/>
              <a:t>, H</a:t>
            </a:r>
            <a:r>
              <a:rPr lang="en-US" baseline="-25000" dirty="0"/>
              <a:t>2</a:t>
            </a:r>
            <a:r>
              <a:rPr lang="en-US" dirty="0"/>
              <a:t>O, methane (CH</a:t>
            </a:r>
            <a:r>
              <a:rPr lang="en-US" baseline="-25000" dirty="0"/>
              <a:t>4</a:t>
            </a:r>
            <a:r>
              <a:rPr lang="en-US" dirty="0"/>
              <a:t>), and halocarbons like Freon (CF</a:t>
            </a:r>
            <a:r>
              <a:rPr lang="en-US" baseline="-25000" dirty="0"/>
              <a:t>3</a:t>
            </a:r>
            <a:r>
              <a:rPr lang="en-US" dirty="0"/>
              <a:t>Cl) all have polar bonds and can absorb infrared light.</a:t>
            </a:r>
          </a:p>
          <a:p>
            <a:r>
              <a:rPr lang="en-US" dirty="0"/>
              <a:t>What do all these molecules have in common?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800B5-9A5E-4DC8-887D-D8B130D98AD0}" type="slidenum">
              <a:rPr lang="en-US"/>
              <a:pPr/>
              <a:t>15</a:t>
            </a:fld>
            <a:endParaRPr lang="en-US"/>
          </a:p>
        </p:txBody>
      </p:sp>
      <p:sp>
        <p:nvSpPr>
          <p:cNvPr id="866306" name="Rectangle 2"/>
          <p:cNvSpPr>
            <a:spLocks noGrp="1" noRot="1" noChangeAspect="1" noChangeArrowheads="1" noTextEdit="1"/>
          </p:cNvSpPr>
          <p:nvPr>
            <p:ph type="sldImg"/>
          </p:nvPr>
        </p:nvSpPr>
        <p:spPr>
          <a:ln/>
        </p:spPr>
      </p:sp>
      <p:sp>
        <p:nvSpPr>
          <p:cNvPr id="866307" name="Rectangle 3"/>
          <p:cNvSpPr>
            <a:spLocks noGrp="1" noChangeArrowheads="1"/>
          </p:cNvSpPr>
          <p:nvPr>
            <p:ph type="body" idx="1"/>
          </p:nvPr>
        </p:nvSpPr>
        <p:spPr/>
        <p:txBody>
          <a:bodyPr/>
          <a:lstStyle/>
          <a:p>
            <a:r>
              <a:rPr lang="en-US"/>
              <a:t>We can see the evidence of increased CO</a:t>
            </a:r>
            <a:r>
              <a:rPr lang="en-US" baseline="-25000"/>
              <a:t>2 </a:t>
            </a:r>
            <a:r>
              <a:rPr lang="en-US"/>
              <a:t>levels from the burning of fuels in the Mauna Loa record.  Note:  Go to http://www.esrl.noaa.gov/gmd/ccgg/trends/#mlo_full to get the latest updated image including last month’s average.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2E654-A1BA-4011-BB80-776EE886A325}" type="slidenum">
              <a:rPr lang="en-US"/>
              <a:pPr/>
              <a:t>16</a:t>
            </a:fld>
            <a:endParaRPr lang="en-US"/>
          </a:p>
        </p:txBody>
      </p:sp>
      <p:sp>
        <p:nvSpPr>
          <p:cNvPr id="867330" name="Rectangle 2"/>
          <p:cNvSpPr>
            <a:spLocks noGrp="1" noRot="1" noChangeAspect="1" noChangeArrowheads="1" noTextEdit="1"/>
          </p:cNvSpPr>
          <p:nvPr>
            <p:ph type="sldImg"/>
          </p:nvPr>
        </p:nvSpPr>
        <p:spPr>
          <a:ln/>
        </p:spPr>
      </p:sp>
      <p:sp>
        <p:nvSpPr>
          <p:cNvPr id="867331" name="Rectangle 3"/>
          <p:cNvSpPr>
            <a:spLocks noGrp="1" noChangeArrowheads="1"/>
          </p:cNvSpPr>
          <p:nvPr>
            <p:ph type="body" idx="1"/>
          </p:nvPr>
        </p:nvSpPr>
        <p:spPr/>
        <p:txBody>
          <a:bodyPr/>
          <a:lstStyle/>
          <a:p>
            <a:r>
              <a:rPr lang="en-US"/>
              <a:t>We can see that as the CO</a:t>
            </a:r>
            <a:r>
              <a:rPr lang="en-US" baseline="-25000"/>
              <a:t>2</a:t>
            </a:r>
            <a:r>
              <a:rPr lang="en-US"/>
              <a:t> concentration has increased, the global mean temperature has also increased.  We would predict this knowing what we know understand about how CO</a:t>
            </a:r>
            <a:r>
              <a:rPr lang="en-US" baseline="-25000"/>
              <a:t>2</a:t>
            </a:r>
            <a:r>
              <a:rPr lang="en-US"/>
              <a:t> traps energy that would otherwise leave our system and, thereby, increases the temperature of our system.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189DBD-3FD7-4D3A-ABF9-8C5F786647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1028068-207E-4645-8EAA-C685B60072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CB7B516-E0D9-449D-A129-063436A11D96}"/>
              </a:ext>
            </a:extLst>
          </p:cNvPr>
          <p:cNvSpPr>
            <a:spLocks noGrp="1"/>
          </p:cNvSpPr>
          <p:nvPr>
            <p:ph type="dt" sz="half" idx="10"/>
          </p:nvPr>
        </p:nvSpPr>
        <p:spPr/>
        <p:txBody>
          <a:bodyPr/>
          <a:lstStyle/>
          <a:p>
            <a:fld id="{9DB18B5E-186F-4531-9D06-1424CE3B8027}" type="datetimeFigureOut">
              <a:rPr lang="en-US" smtClean="0"/>
              <a:t>2/25/2019</a:t>
            </a:fld>
            <a:endParaRPr lang="en-US"/>
          </a:p>
        </p:txBody>
      </p:sp>
      <p:sp>
        <p:nvSpPr>
          <p:cNvPr id="5" name="Footer Placeholder 4">
            <a:extLst>
              <a:ext uri="{FF2B5EF4-FFF2-40B4-BE49-F238E27FC236}">
                <a16:creationId xmlns:a16="http://schemas.microsoft.com/office/drawing/2014/main" xmlns="" id="{61A34141-05D6-48B8-ABC1-BA667E81F2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C844C6D-32CC-46BA-9AD9-53B46023D4F3}"/>
              </a:ext>
            </a:extLst>
          </p:cNvPr>
          <p:cNvSpPr>
            <a:spLocks noGrp="1"/>
          </p:cNvSpPr>
          <p:nvPr>
            <p:ph type="sldNum" sz="quarter" idx="12"/>
          </p:nvPr>
        </p:nvSpPr>
        <p:spPr/>
        <p:txBody>
          <a:bodyPr/>
          <a:lstStyle/>
          <a:p>
            <a:fld id="{F4B8F755-01B9-4C9C-873E-016ADE7E0A16}" type="slidenum">
              <a:rPr lang="en-US" smtClean="0"/>
              <a:t>‹#›</a:t>
            </a:fld>
            <a:endParaRPr lang="en-US"/>
          </a:p>
        </p:txBody>
      </p:sp>
    </p:spTree>
    <p:extLst>
      <p:ext uri="{BB962C8B-B14F-4D97-AF65-F5344CB8AC3E}">
        <p14:creationId xmlns:p14="http://schemas.microsoft.com/office/powerpoint/2010/main" val="353425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FC31FB-FF89-4D8D-864C-32D771BE1A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8026D11-83D7-47A9-8DE8-CC627D33692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B95AA44-BC5C-4A9C-8558-307223D011F1}"/>
              </a:ext>
            </a:extLst>
          </p:cNvPr>
          <p:cNvSpPr>
            <a:spLocks noGrp="1"/>
          </p:cNvSpPr>
          <p:nvPr>
            <p:ph type="dt" sz="half" idx="10"/>
          </p:nvPr>
        </p:nvSpPr>
        <p:spPr/>
        <p:txBody>
          <a:bodyPr/>
          <a:lstStyle/>
          <a:p>
            <a:fld id="{9DB18B5E-186F-4531-9D06-1424CE3B8027}" type="datetimeFigureOut">
              <a:rPr lang="en-US" smtClean="0"/>
              <a:t>2/25/2019</a:t>
            </a:fld>
            <a:endParaRPr lang="en-US"/>
          </a:p>
        </p:txBody>
      </p:sp>
      <p:sp>
        <p:nvSpPr>
          <p:cNvPr id="5" name="Footer Placeholder 4">
            <a:extLst>
              <a:ext uri="{FF2B5EF4-FFF2-40B4-BE49-F238E27FC236}">
                <a16:creationId xmlns:a16="http://schemas.microsoft.com/office/drawing/2014/main" xmlns="" id="{07DCDCC5-0BA3-4EE3-9BBB-18CDB001D8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8809625-138A-46FF-A57A-1ABADA6CCA84}"/>
              </a:ext>
            </a:extLst>
          </p:cNvPr>
          <p:cNvSpPr>
            <a:spLocks noGrp="1"/>
          </p:cNvSpPr>
          <p:nvPr>
            <p:ph type="sldNum" sz="quarter" idx="12"/>
          </p:nvPr>
        </p:nvSpPr>
        <p:spPr/>
        <p:txBody>
          <a:bodyPr/>
          <a:lstStyle/>
          <a:p>
            <a:fld id="{F4B8F755-01B9-4C9C-873E-016ADE7E0A16}" type="slidenum">
              <a:rPr lang="en-US" smtClean="0"/>
              <a:t>‹#›</a:t>
            </a:fld>
            <a:endParaRPr lang="en-US"/>
          </a:p>
        </p:txBody>
      </p:sp>
    </p:spTree>
    <p:extLst>
      <p:ext uri="{BB962C8B-B14F-4D97-AF65-F5344CB8AC3E}">
        <p14:creationId xmlns:p14="http://schemas.microsoft.com/office/powerpoint/2010/main" val="2735785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8949D46-3FE5-4CA4-B5FE-90F0B6FC9F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CA25A3F-B0DD-4AE7-8882-4AF6679A18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76DC56E-CBDE-4927-A59E-40B890969B68}"/>
              </a:ext>
            </a:extLst>
          </p:cNvPr>
          <p:cNvSpPr>
            <a:spLocks noGrp="1"/>
          </p:cNvSpPr>
          <p:nvPr>
            <p:ph type="dt" sz="half" idx="10"/>
          </p:nvPr>
        </p:nvSpPr>
        <p:spPr/>
        <p:txBody>
          <a:bodyPr/>
          <a:lstStyle/>
          <a:p>
            <a:fld id="{9DB18B5E-186F-4531-9D06-1424CE3B8027}" type="datetimeFigureOut">
              <a:rPr lang="en-US" smtClean="0"/>
              <a:t>2/25/2019</a:t>
            </a:fld>
            <a:endParaRPr lang="en-US"/>
          </a:p>
        </p:txBody>
      </p:sp>
      <p:sp>
        <p:nvSpPr>
          <p:cNvPr id="5" name="Footer Placeholder 4">
            <a:extLst>
              <a:ext uri="{FF2B5EF4-FFF2-40B4-BE49-F238E27FC236}">
                <a16:creationId xmlns:a16="http://schemas.microsoft.com/office/drawing/2014/main" xmlns="" id="{36DA2ED6-D6B3-4DF1-B864-4084A30F26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12D87D-98C7-4552-9A09-F84A08CCF3DD}"/>
              </a:ext>
            </a:extLst>
          </p:cNvPr>
          <p:cNvSpPr>
            <a:spLocks noGrp="1"/>
          </p:cNvSpPr>
          <p:nvPr>
            <p:ph type="sldNum" sz="quarter" idx="12"/>
          </p:nvPr>
        </p:nvSpPr>
        <p:spPr/>
        <p:txBody>
          <a:bodyPr/>
          <a:lstStyle/>
          <a:p>
            <a:fld id="{F4B8F755-01B9-4C9C-873E-016ADE7E0A16}" type="slidenum">
              <a:rPr lang="en-US" smtClean="0"/>
              <a:t>‹#›</a:t>
            </a:fld>
            <a:endParaRPr lang="en-US"/>
          </a:p>
        </p:txBody>
      </p:sp>
    </p:spTree>
    <p:extLst>
      <p:ext uri="{BB962C8B-B14F-4D97-AF65-F5344CB8AC3E}">
        <p14:creationId xmlns:p14="http://schemas.microsoft.com/office/powerpoint/2010/main" val="20173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26A94-E598-400D-855F-FE34381654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342DA5D-CB39-4091-8678-A40DBCC8D8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A34E2B-D4B8-44D7-B85F-00DB93FBF53D}"/>
              </a:ext>
            </a:extLst>
          </p:cNvPr>
          <p:cNvSpPr>
            <a:spLocks noGrp="1"/>
          </p:cNvSpPr>
          <p:nvPr>
            <p:ph type="dt" sz="half" idx="10"/>
          </p:nvPr>
        </p:nvSpPr>
        <p:spPr/>
        <p:txBody>
          <a:bodyPr/>
          <a:lstStyle/>
          <a:p>
            <a:fld id="{9DB18B5E-186F-4531-9D06-1424CE3B8027}" type="datetimeFigureOut">
              <a:rPr lang="en-US" smtClean="0"/>
              <a:t>2/25/2019</a:t>
            </a:fld>
            <a:endParaRPr lang="en-US"/>
          </a:p>
        </p:txBody>
      </p:sp>
      <p:sp>
        <p:nvSpPr>
          <p:cNvPr id="5" name="Footer Placeholder 4">
            <a:extLst>
              <a:ext uri="{FF2B5EF4-FFF2-40B4-BE49-F238E27FC236}">
                <a16:creationId xmlns:a16="http://schemas.microsoft.com/office/drawing/2014/main" xmlns="" id="{53AE309B-32A6-40EB-8658-FDDD9182B8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512746-88B7-460C-A448-B2217C252941}"/>
              </a:ext>
            </a:extLst>
          </p:cNvPr>
          <p:cNvSpPr>
            <a:spLocks noGrp="1"/>
          </p:cNvSpPr>
          <p:nvPr>
            <p:ph type="sldNum" sz="quarter" idx="12"/>
          </p:nvPr>
        </p:nvSpPr>
        <p:spPr/>
        <p:txBody>
          <a:bodyPr/>
          <a:lstStyle/>
          <a:p>
            <a:fld id="{F4B8F755-01B9-4C9C-873E-016ADE7E0A16}" type="slidenum">
              <a:rPr lang="en-US" smtClean="0"/>
              <a:t>‹#›</a:t>
            </a:fld>
            <a:endParaRPr lang="en-US"/>
          </a:p>
        </p:txBody>
      </p:sp>
    </p:spTree>
    <p:extLst>
      <p:ext uri="{BB962C8B-B14F-4D97-AF65-F5344CB8AC3E}">
        <p14:creationId xmlns:p14="http://schemas.microsoft.com/office/powerpoint/2010/main" val="3942362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8A1FC1-E560-49CA-908F-505D1CF398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6FA4A41-2E0B-4E04-8100-0E9F06DDA2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EDFF513-A46B-4343-9CA3-42E1A3C9A793}"/>
              </a:ext>
            </a:extLst>
          </p:cNvPr>
          <p:cNvSpPr>
            <a:spLocks noGrp="1"/>
          </p:cNvSpPr>
          <p:nvPr>
            <p:ph type="dt" sz="half" idx="10"/>
          </p:nvPr>
        </p:nvSpPr>
        <p:spPr/>
        <p:txBody>
          <a:bodyPr/>
          <a:lstStyle/>
          <a:p>
            <a:fld id="{9DB18B5E-186F-4531-9D06-1424CE3B8027}" type="datetimeFigureOut">
              <a:rPr lang="en-US" smtClean="0"/>
              <a:t>2/25/2019</a:t>
            </a:fld>
            <a:endParaRPr lang="en-US"/>
          </a:p>
        </p:txBody>
      </p:sp>
      <p:sp>
        <p:nvSpPr>
          <p:cNvPr id="5" name="Footer Placeholder 4">
            <a:extLst>
              <a:ext uri="{FF2B5EF4-FFF2-40B4-BE49-F238E27FC236}">
                <a16:creationId xmlns:a16="http://schemas.microsoft.com/office/drawing/2014/main" xmlns="" id="{AFDE6121-8DFF-4992-A36C-88583F508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08903B9-B98C-47C8-BB01-CC1565281293}"/>
              </a:ext>
            </a:extLst>
          </p:cNvPr>
          <p:cNvSpPr>
            <a:spLocks noGrp="1"/>
          </p:cNvSpPr>
          <p:nvPr>
            <p:ph type="sldNum" sz="quarter" idx="12"/>
          </p:nvPr>
        </p:nvSpPr>
        <p:spPr/>
        <p:txBody>
          <a:bodyPr/>
          <a:lstStyle/>
          <a:p>
            <a:fld id="{F4B8F755-01B9-4C9C-873E-016ADE7E0A16}" type="slidenum">
              <a:rPr lang="en-US" smtClean="0"/>
              <a:t>‹#›</a:t>
            </a:fld>
            <a:endParaRPr lang="en-US"/>
          </a:p>
        </p:txBody>
      </p:sp>
    </p:spTree>
    <p:extLst>
      <p:ext uri="{BB962C8B-B14F-4D97-AF65-F5344CB8AC3E}">
        <p14:creationId xmlns:p14="http://schemas.microsoft.com/office/powerpoint/2010/main" val="67165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7FE77-D3B2-4F94-8359-CAB54D4761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3BC1724-C01B-4343-BBF0-FB417AE716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FB37DE6F-37F0-462A-AB4A-22DD1B3DC5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94FABA4-1BA2-4CC6-8CC4-E70E492DF51C}"/>
              </a:ext>
            </a:extLst>
          </p:cNvPr>
          <p:cNvSpPr>
            <a:spLocks noGrp="1"/>
          </p:cNvSpPr>
          <p:nvPr>
            <p:ph type="dt" sz="half" idx="10"/>
          </p:nvPr>
        </p:nvSpPr>
        <p:spPr/>
        <p:txBody>
          <a:bodyPr/>
          <a:lstStyle/>
          <a:p>
            <a:fld id="{9DB18B5E-186F-4531-9D06-1424CE3B8027}" type="datetimeFigureOut">
              <a:rPr lang="en-US" smtClean="0"/>
              <a:t>2/25/2019</a:t>
            </a:fld>
            <a:endParaRPr lang="en-US"/>
          </a:p>
        </p:txBody>
      </p:sp>
      <p:sp>
        <p:nvSpPr>
          <p:cNvPr id="6" name="Footer Placeholder 5">
            <a:extLst>
              <a:ext uri="{FF2B5EF4-FFF2-40B4-BE49-F238E27FC236}">
                <a16:creationId xmlns:a16="http://schemas.microsoft.com/office/drawing/2014/main" xmlns="" id="{AA933185-C998-4CF9-82CB-1740A4DA18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4DA5579-CC4F-40F0-A115-E195727A68DC}"/>
              </a:ext>
            </a:extLst>
          </p:cNvPr>
          <p:cNvSpPr>
            <a:spLocks noGrp="1"/>
          </p:cNvSpPr>
          <p:nvPr>
            <p:ph type="sldNum" sz="quarter" idx="12"/>
          </p:nvPr>
        </p:nvSpPr>
        <p:spPr/>
        <p:txBody>
          <a:bodyPr/>
          <a:lstStyle/>
          <a:p>
            <a:fld id="{F4B8F755-01B9-4C9C-873E-016ADE7E0A16}" type="slidenum">
              <a:rPr lang="en-US" smtClean="0"/>
              <a:t>‹#›</a:t>
            </a:fld>
            <a:endParaRPr lang="en-US"/>
          </a:p>
        </p:txBody>
      </p:sp>
    </p:spTree>
    <p:extLst>
      <p:ext uri="{BB962C8B-B14F-4D97-AF65-F5344CB8AC3E}">
        <p14:creationId xmlns:p14="http://schemas.microsoft.com/office/powerpoint/2010/main" val="189536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A96DD6-CBBD-4428-B87E-8BA454C2B9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7004B1E-5786-4985-AD9D-53CB8F516B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0D50A7B-F00B-4AD2-A0FD-1B2DA50C167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1D70AFA-A992-4BF6-9D43-72F0B10D2C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2EBADCF-7AD0-4B90-A02F-22A1A6B968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9999BBD-4454-4F3C-8535-C6EB41D072EB}"/>
              </a:ext>
            </a:extLst>
          </p:cNvPr>
          <p:cNvSpPr>
            <a:spLocks noGrp="1"/>
          </p:cNvSpPr>
          <p:nvPr>
            <p:ph type="dt" sz="half" idx="10"/>
          </p:nvPr>
        </p:nvSpPr>
        <p:spPr/>
        <p:txBody>
          <a:bodyPr/>
          <a:lstStyle/>
          <a:p>
            <a:fld id="{9DB18B5E-186F-4531-9D06-1424CE3B8027}" type="datetimeFigureOut">
              <a:rPr lang="en-US" smtClean="0"/>
              <a:t>2/25/2019</a:t>
            </a:fld>
            <a:endParaRPr lang="en-US"/>
          </a:p>
        </p:txBody>
      </p:sp>
      <p:sp>
        <p:nvSpPr>
          <p:cNvPr id="8" name="Footer Placeholder 7">
            <a:extLst>
              <a:ext uri="{FF2B5EF4-FFF2-40B4-BE49-F238E27FC236}">
                <a16:creationId xmlns:a16="http://schemas.microsoft.com/office/drawing/2014/main" xmlns="" id="{22F10DD4-8EB7-477A-859D-67ABCD5D91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E75AFCF-1480-466D-BF55-53BFB0F11299}"/>
              </a:ext>
            </a:extLst>
          </p:cNvPr>
          <p:cNvSpPr>
            <a:spLocks noGrp="1"/>
          </p:cNvSpPr>
          <p:nvPr>
            <p:ph type="sldNum" sz="quarter" idx="12"/>
          </p:nvPr>
        </p:nvSpPr>
        <p:spPr/>
        <p:txBody>
          <a:bodyPr/>
          <a:lstStyle/>
          <a:p>
            <a:fld id="{F4B8F755-01B9-4C9C-873E-016ADE7E0A16}" type="slidenum">
              <a:rPr lang="en-US" smtClean="0"/>
              <a:t>‹#›</a:t>
            </a:fld>
            <a:endParaRPr lang="en-US"/>
          </a:p>
        </p:txBody>
      </p:sp>
    </p:spTree>
    <p:extLst>
      <p:ext uri="{BB962C8B-B14F-4D97-AF65-F5344CB8AC3E}">
        <p14:creationId xmlns:p14="http://schemas.microsoft.com/office/powerpoint/2010/main" val="4037045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D4BBA1-1233-40C2-9D31-F15B890D88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8B5BB94-ABF6-4B17-B063-952D28B33FCC}"/>
              </a:ext>
            </a:extLst>
          </p:cNvPr>
          <p:cNvSpPr>
            <a:spLocks noGrp="1"/>
          </p:cNvSpPr>
          <p:nvPr>
            <p:ph type="dt" sz="half" idx="10"/>
          </p:nvPr>
        </p:nvSpPr>
        <p:spPr/>
        <p:txBody>
          <a:bodyPr/>
          <a:lstStyle/>
          <a:p>
            <a:fld id="{9DB18B5E-186F-4531-9D06-1424CE3B8027}" type="datetimeFigureOut">
              <a:rPr lang="en-US" smtClean="0"/>
              <a:t>2/25/2019</a:t>
            </a:fld>
            <a:endParaRPr lang="en-US"/>
          </a:p>
        </p:txBody>
      </p:sp>
      <p:sp>
        <p:nvSpPr>
          <p:cNvPr id="4" name="Footer Placeholder 3">
            <a:extLst>
              <a:ext uri="{FF2B5EF4-FFF2-40B4-BE49-F238E27FC236}">
                <a16:creationId xmlns:a16="http://schemas.microsoft.com/office/drawing/2014/main" xmlns="" id="{0A52A0A0-A85A-48F7-AB15-4A59CB494A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B7B5B1E-D06A-4AAF-B76E-2559EBB87CA5}"/>
              </a:ext>
            </a:extLst>
          </p:cNvPr>
          <p:cNvSpPr>
            <a:spLocks noGrp="1"/>
          </p:cNvSpPr>
          <p:nvPr>
            <p:ph type="sldNum" sz="quarter" idx="12"/>
          </p:nvPr>
        </p:nvSpPr>
        <p:spPr/>
        <p:txBody>
          <a:bodyPr/>
          <a:lstStyle/>
          <a:p>
            <a:fld id="{F4B8F755-01B9-4C9C-873E-016ADE7E0A16}" type="slidenum">
              <a:rPr lang="en-US" smtClean="0"/>
              <a:t>‹#›</a:t>
            </a:fld>
            <a:endParaRPr lang="en-US"/>
          </a:p>
        </p:txBody>
      </p:sp>
    </p:spTree>
    <p:extLst>
      <p:ext uri="{BB962C8B-B14F-4D97-AF65-F5344CB8AC3E}">
        <p14:creationId xmlns:p14="http://schemas.microsoft.com/office/powerpoint/2010/main" val="226282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AF4BCF8-7457-468B-B755-8EBF9E786998}"/>
              </a:ext>
            </a:extLst>
          </p:cNvPr>
          <p:cNvSpPr>
            <a:spLocks noGrp="1"/>
          </p:cNvSpPr>
          <p:nvPr>
            <p:ph type="dt" sz="half" idx="10"/>
          </p:nvPr>
        </p:nvSpPr>
        <p:spPr/>
        <p:txBody>
          <a:bodyPr/>
          <a:lstStyle/>
          <a:p>
            <a:fld id="{9DB18B5E-186F-4531-9D06-1424CE3B8027}" type="datetimeFigureOut">
              <a:rPr lang="en-US" smtClean="0"/>
              <a:t>2/25/2019</a:t>
            </a:fld>
            <a:endParaRPr lang="en-US"/>
          </a:p>
        </p:txBody>
      </p:sp>
      <p:sp>
        <p:nvSpPr>
          <p:cNvPr id="3" name="Footer Placeholder 2">
            <a:extLst>
              <a:ext uri="{FF2B5EF4-FFF2-40B4-BE49-F238E27FC236}">
                <a16:creationId xmlns:a16="http://schemas.microsoft.com/office/drawing/2014/main" xmlns="" id="{85F505A6-8D62-41E1-8FE8-02EBF4D1F6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B73D613-A819-4F08-BD12-5C3182078A2C}"/>
              </a:ext>
            </a:extLst>
          </p:cNvPr>
          <p:cNvSpPr>
            <a:spLocks noGrp="1"/>
          </p:cNvSpPr>
          <p:nvPr>
            <p:ph type="sldNum" sz="quarter" idx="12"/>
          </p:nvPr>
        </p:nvSpPr>
        <p:spPr/>
        <p:txBody>
          <a:bodyPr/>
          <a:lstStyle/>
          <a:p>
            <a:fld id="{F4B8F755-01B9-4C9C-873E-016ADE7E0A16}" type="slidenum">
              <a:rPr lang="en-US" smtClean="0"/>
              <a:t>‹#›</a:t>
            </a:fld>
            <a:endParaRPr lang="en-US"/>
          </a:p>
        </p:txBody>
      </p:sp>
    </p:spTree>
    <p:extLst>
      <p:ext uri="{BB962C8B-B14F-4D97-AF65-F5344CB8AC3E}">
        <p14:creationId xmlns:p14="http://schemas.microsoft.com/office/powerpoint/2010/main" val="177391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E0C9-79C2-4C5E-87D7-624DB7E24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64C87BC-5251-45A1-BE05-3F1128FD9D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628BE6D-CB44-45E0-A0A5-6DE4D630C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A0017FD-FEEA-482E-934A-F6036D91AFA8}"/>
              </a:ext>
            </a:extLst>
          </p:cNvPr>
          <p:cNvSpPr>
            <a:spLocks noGrp="1"/>
          </p:cNvSpPr>
          <p:nvPr>
            <p:ph type="dt" sz="half" idx="10"/>
          </p:nvPr>
        </p:nvSpPr>
        <p:spPr/>
        <p:txBody>
          <a:bodyPr/>
          <a:lstStyle/>
          <a:p>
            <a:fld id="{9DB18B5E-186F-4531-9D06-1424CE3B8027}" type="datetimeFigureOut">
              <a:rPr lang="en-US" smtClean="0"/>
              <a:t>2/25/2019</a:t>
            </a:fld>
            <a:endParaRPr lang="en-US"/>
          </a:p>
        </p:txBody>
      </p:sp>
      <p:sp>
        <p:nvSpPr>
          <p:cNvPr id="6" name="Footer Placeholder 5">
            <a:extLst>
              <a:ext uri="{FF2B5EF4-FFF2-40B4-BE49-F238E27FC236}">
                <a16:creationId xmlns:a16="http://schemas.microsoft.com/office/drawing/2014/main" xmlns="" id="{A0F3467E-757C-40C2-A6F0-E6FD9C6422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2B3DAC8-AC47-4ECC-8A2D-3B4988A3CEAE}"/>
              </a:ext>
            </a:extLst>
          </p:cNvPr>
          <p:cNvSpPr>
            <a:spLocks noGrp="1"/>
          </p:cNvSpPr>
          <p:nvPr>
            <p:ph type="sldNum" sz="quarter" idx="12"/>
          </p:nvPr>
        </p:nvSpPr>
        <p:spPr/>
        <p:txBody>
          <a:bodyPr/>
          <a:lstStyle/>
          <a:p>
            <a:fld id="{F4B8F755-01B9-4C9C-873E-016ADE7E0A16}" type="slidenum">
              <a:rPr lang="en-US" smtClean="0"/>
              <a:t>‹#›</a:t>
            </a:fld>
            <a:endParaRPr lang="en-US"/>
          </a:p>
        </p:txBody>
      </p:sp>
    </p:spTree>
    <p:extLst>
      <p:ext uri="{BB962C8B-B14F-4D97-AF65-F5344CB8AC3E}">
        <p14:creationId xmlns:p14="http://schemas.microsoft.com/office/powerpoint/2010/main" val="2280920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ABB02F-C62F-45CA-B676-ABF98BF6F8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3A032EA-C556-49C4-9388-BAB9B566AF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7545171-5779-42DE-9802-83FA6DE89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0A1C221-09F2-41F6-B49E-4225BB9741C7}"/>
              </a:ext>
            </a:extLst>
          </p:cNvPr>
          <p:cNvSpPr>
            <a:spLocks noGrp="1"/>
          </p:cNvSpPr>
          <p:nvPr>
            <p:ph type="dt" sz="half" idx="10"/>
          </p:nvPr>
        </p:nvSpPr>
        <p:spPr/>
        <p:txBody>
          <a:bodyPr/>
          <a:lstStyle/>
          <a:p>
            <a:fld id="{9DB18B5E-186F-4531-9D06-1424CE3B8027}" type="datetimeFigureOut">
              <a:rPr lang="en-US" smtClean="0"/>
              <a:t>2/25/2019</a:t>
            </a:fld>
            <a:endParaRPr lang="en-US"/>
          </a:p>
        </p:txBody>
      </p:sp>
      <p:sp>
        <p:nvSpPr>
          <p:cNvPr id="6" name="Footer Placeholder 5">
            <a:extLst>
              <a:ext uri="{FF2B5EF4-FFF2-40B4-BE49-F238E27FC236}">
                <a16:creationId xmlns:a16="http://schemas.microsoft.com/office/drawing/2014/main" xmlns="" id="{145423ED-B2A3-4C24-8A7D-9497BB869E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0523D5-968A-4698-84A0-E50F378CCA24}"/>
              </a:ext>
            </a:extLst>
          </p:cNvPr>
          <p:cNvSpPr>
            <a:spLocks noGrp="1"/>
          </p:cNvSpPr>
          <p:nvPr>
            <p:ph type="sldNum" sz="quarter" idx="12"/>
          </p:nvPr>
        </p:nvSpPr>
        <p:spPr/>
        <p:txBody>
          <a:bodyPr/>
          <a:lstStyle/>
          <a:p>
            <a:fld id="{F4B8F755-01B9-4C9C-873E-016ADE7E0A16}" type="slidenum">
              <a:rPr lang="en-US" smtClean="0"/>
              <a:t>‹#›</a:t>
            </a:fld>
            <a:endParaRPr lang="en-US"/>
          </a:p>
        </p:txBody>
      </p:sp>
    </p:spTree>
    <p:extLst>
      <p:ext uri="{BB962C8B-B14F-4D97-AF65-F5344CB8AC3E}">
        <p14:creationId xmlns:p14="http://schemas.microsoft.com/office/powerpoint/2010/main" val="11432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AE09EAB-603B-4AF4-8828-7FB05B9D3C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F28E875-385E-4D07-A327-6E11C876E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DC9DAA-8CD4-4623-A7E3-B14357E2F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B18B5E-186F-4531-9D06-1424CE3B8027}" type="datetimeFigureOut">
              <a:rPr lang="en-US" smtClean="0"/>
              <a:t>2/25/2019</a:t>
            </a:fld>
            <a:endParaRPr lang="en-US"/>
          </a:p>
        </p:txBody>
      </p:sp>
      <p:sp>
        <p:nvSpPr>
          <p:cNvPr id="5" name="Footer Placeholder 4">
            <a:extLst>
              <a:ext uri="{FF2B5EF4-FFF2-40B4-BE49-F238E27FC236}">
                <a16:creationId xmlns:a16="http://schemas.microsoft.com/office/drawing/2014/main" xmlns="" id="{06B90DA2-4D09-41FD-9AD1-30C6CA4224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F4C0F90-357E-4712-A444-B68455FA21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8F755-01B9-4C9C-873E-016ADE7E0A16}" type="slidenum">
              <a:rPr lang="en-US" smtClean="0"/>
              <a:t>‹#›</a:t>
            </a:fld>
            <a:endParaRPr lang="en-US"/>
          </a:p>
        </p:txBody>
      </p:sp>
    </p:spTree>
    <p:extLst>
      <p:ext uri="{BB962C8B-B14F-4D97-AF65-F5344CB8AC3E}">
        <p14:creationId xmlns:p14="http://schemas.microsoft.com/office/powerpoint/2010/main" val="777333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oleObject" Target="../embeddings/oleObject2.bin"/><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1.jpe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Wo-bHt1bOsw"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www.youtube.com/watch?v=kxPwbhFeZSw"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33.png"/><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627D15-3694-4DEC-9A1B-F9BAE24C5DE8}"/>
              </a:ext>
            </a:extLst>
          </p:cNvPr>
          <p:cNvSpPr>
            <a:spLocks noGrp="1"/>
          </p:cNvSpPr>
          <p:nvPr>
            <p:ph type="ctrTitle"/>
          </p:nvPr>
        </p:nvSpPr>
        <p:spPr>
          <a:xfrm>
            <a:off x="1524000" y="1122363"/>
            <a:ext cx="9144000" cy="2387600"/>
          </a:xfrm>
        </p:spPr>
        <p:txBody>
          <a:bodyPr/>
          <a:lstStyle/>
          <a:p>
            <a:r>
              <a:rPr lang="en-US" dirty="0"/>
              <a:t>Ocean Acidification</a:t>
            </a:r>
          </a:p>
        </p:txBody>
      </p:sp>
      <p:sp>
        <p:nvSpPr>
          <p:cNvPr id="3" name="Subtitle 2">
            <a:extLst>
              <a:ext uri="{FF2B5EF4-FFF2-40B4-BE49-F238E27FC236}">
                <a16:creationId xmlns:a16="http://schemas.microsoft.com/office/drawing/2014/main" xmlns="" id="{55893821-A129-4A53-B3C0-8637DFD8DFC2}"/>
              </a:ext>
            </a:extLst>
          </p:cNvPr>
          <p:cNvSpPr>
            <a:spLocks noGrp="1"/>
          </p:cNvSpPr>
          <p:nvPr>
            <p:ph type="subTitle" idx="1"/>
          </p:nvPr>
        </p:nvSpPr>
        <p:spPr/>
        <p:txBody>
          <a:bodyPr/>
          <a:lstStyle/>
          <a:p>
            <a:r>
              <a:rPr lang="en-US" dirty="0"/>
              <a:t>2/19/19</a:t>
            </a:r>
          </a:p>
        </p:txBody>
      </p:sp>
    </p:spTree>
    <p:extLst>
      <p:ext uri="{BB962C8B-B14F-4D97-AF65-F5344CB8AC3E}">
        <p14:creationId xmlns:p14="http://schemas.microsoft.com/office/powerpoint/2010/main" val="1232883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ChangeArrowheads="1"/>
          </p:cNvSpPr>
          <p:nvPr/>
        </p:nvSpPr>
        <p:spPr bwMode="auto">
          <a:xfrm>
            <a:off x="1524000" y="533400"/>
            <a:ext cx="9144000" cy="228600"/>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649221" name="Picture 5"/>
          <p:cNvPicPr>
            <a:picLocks noChangeAspect="1" noChangeArrowheads="1"/>
          </p:cNvPicPr>
          <p:nvPr/>
        </p:nvPicPr>
        <p:blipFill>
          <a:blip r:embed="rId4" cstate="print"/>
          <a:srcRect/>
          <a:stretch>
            <a:fillRect/>
          </a:stretch>
        </p:blipFill>
        <p:spPr bwMode="auto">
          <a:xfrm>
            <a:off x="1527176" y="1"/>
            <a:ext cx="9140825" cy="6545263"/>
          </a:xfrm>
          <a:prstGeom prst="rect">
            <a:avLst/>
          </a:prstGeom>
          <a:noFill/>
          <a:ln w="9525">
            <a:noFill/>
            <a:miter lim="800000"/>
            <a:headEnd/>
            <a:tailEnd/>
          </a:ln>
          <a:effectLst/>
        </p:spPr>
      </p:pic>
      <p:graphicFrame>
        <p:nvGraphicFramePr>
          <p:cNvPr id="649222" name="Object 6"/>
          <p:cNvGraphicFramePr>
            <a:graphicFrameLocks noChangeAspect="1"/>
          </p:cNvGraphicFramePr>
          <p:nvPr/>
        </p:nvGraphicFramePr>
        <p:xfrm>
          <a:off x="1752600" y="5486400"/>
          <a:ext cx="990600" cy="1371600"/>
        </p:xfrm>
        <a:graphic>
          <a:graphicData uri="http://schemas.openxmlformats.org/presentationml/2006/ole">
            <mc:AlternateContent xmlns:mc="http://schemas.openxmlformats.org/markup-compatibility/2006">
              <mc:Choice xmlns:v="urn:schemas-microsoft-com:vml" Requires="v">
                <p:oleObj spid="_x0000_s1109" name="Photo Editor Photo" r:id="rId5" imgW="666667" imgH="952633" progId="">
                  <p:embed/>
                </p:oleObj>
              </mc:Choice>
              <mc:Fallback>
                <p:oleObj name="Photo Editor Photo" r:id="rId5" imgW="666667" imgH="952633" progId="">
                  <p:embed/>
                  <p:pic>
                    <p:nvPicPr>
                      <p:cNvPr id="64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486400"/>
                        <a:ext cx="990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9224" name="Text Box 8"/>
          <p:cNvSpPr txBox="1">
            <a:spLocks noChangeArrowheads="1"/>
          </p:cNvSpPr>
          <p:nvPr/>
        </p:nvSpPr>
        <p:spPr bwMode="auto">
          <a:xfrm>
            <a:off x="8839200" y="6553200"/>
            <a:ext cx="1793504" cy="369332"/>
          </a:xfrm>
          <a:prstGeom prst="rect">
            <a:avLst/>
          </a:prstGeom>
          <a:noFill/>
          <a:ln w="9525">
            <a:noFill/>
            <a:miter lim="800000"/>
            <a:headEnd/>
            <a:tailEnd/>
          </a:ln>
          <a:effectLst/>
        </p:spPr>
        <p:txBody>
          <a:bodyPr wrap="none">
            <a:spAutoFit/>
          </a:bodyPr>
          <a:lstStyle/>
          <a:p>
            <a:r>
              <a:rPr lang="en-US" b="1"/>
              <a:t>Source: IPCC TAR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2"/>
          <p:cNvSpPr>
            <a:spLocks noChangeArrowheads="1"/>
          </p:cNvSpPr>
          <p:nvPr/>
        </p:nvSpPr>
        <p:spPr bwMode="auto">
          <a:xfrm>
            <a:off x="1524000" y="533400"/>
            <a:ext cx="9144000" cy="228600"/>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775171" name="Picture 3"/>
          <p:cNvPicPr>
            <a:picLocks noChangeAspect="1" noChangeArrowheads="1"/>
          </p:cNvPicPr>
          <p:nvPr/>
        </p:nvPicPr>
        <p:blipFill>
          <a:blip r:embed="rId4" cstate="print"/>
          <a:srcRect/>
          <a:stretch>
            <a:fillRect/>
          </a:stretch>
        </p:blipFill>
        <p:spPr bwMode="auto">
          <a:xfrm>
            <a:off x="1527176" y="1"/>
            <a:ext cx="9140825" cy="6545263"/>
          </a:xfrm>
          <a:prstGeom prst="rect">
            <a:avLst/>
          </a:prstGeom>
          <a:noFill/>
          <a:ln w="9525">
            <a:solidFill>
              <a:srgbClr val="33CC33"/>
            </a:solidFill>
            <a:miter lim="800000"/>
            <a:headEnd/>
            <a:tailEnd/>
          </a:ln>
          <a:effectLst/>
        </p:spPr>
      </p:pic>
      <p:graphicFrame>
        <p:nvGraphicFramePr>
          <p:cNvPr id="775172" name="Object 4"/>
          <p:cNvGraphicFramePr>
            <a:graphicFrameLocks noChangeAspect="1"/>
          </p:cNvGraphicFramePr>
          <p:nvPr/>
        </p:nvGraphicFramePr>
        <p:xfrm>
          <a:off x="1752600" y="5486400"/>
          <a:ext cx="990600" cy="1371600"/>
        </p:xfrm>
        <a:graphic>
          <a:graphicData uri="http://schemas.openxmlformats.org/presentationml/2006/ole">
            <mc:AlternateContent xmlns:mc="http://schemas.openxmlformats.org/markup-compatibility/2006">
              <mc:Choice xmlns:v="urn:schemas-microsoft-com:vml" Requires="v">
                <p:oleObj spid="_x0000_s2133" name="Photo Editor Photo" r:id="rId5" imgW="666667" imgH="952633" progId="">
                  <p:embed/>
                </p:oleObj>
              </mc:Choice>
              <mc:Fallback>
                <p:oleObj name="Photo Editor Photo" r:id="rId5" imgW="666667" imgH="952633" progId="">
                  <p:embed/>
                  <p:pic>
                    <p:nvPicPr>
                      <p:cNvPr id="77517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5486400"/>
                        <a:ext cx="990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5173" name="Oval 5"/>
          <p:cNvSpPr>
            <a:spLocks noChangeArrowheads="1"/>
          </p:cNvSpPr>
          <p:nvPr/>
        </p:nvSpPr>
        <p:spPr bwMode="auto">
          <a:xfrm>
            <a:off x="2819400" y="1371600"/>
            <a:ext cx="685800" cy="2133600"/>
          </a:xfrm>
          <a:prstGeom prst="ellipse">
            <a:avLst/>
          </a:prstGeom>
          <a:noFill/>
          <a:ln w="38100">
            <a:solidFill>
              <a:srgbClr val="33CC33"/>
            </a:solidFill>
            <a:round/>
            <a:headEnd/>
            <a:tailEnd/>
          </a:ln>
          <a:effectLst/>
        </p:spPr>
        <p:txBody>
          <a:bodyPr wrap="none" anchor="ctr"/>
          <a:lstStyle/>
          <a:p>
            <a:pPr algn="ctr"/>
            <a:endParaRPr lang="en-US">
              <a:solidFill>
                <a:srgbClr val="66FF33"/>
              </a:solidFill>
            </a:endParaRPr>
          </a:p>
        </p:txBody>
      </p:sp>
      <p:sp>
        <p:nvSpPr>
          <p:cNvPr id="775174" name="Text Box 6"/>
          <p:cNvSpPr txBox="1">
            <a:spLocks noChangeArrowheads="1"/>
          </p:cNvSpPr>
          <p:nvPr/>
        </p:nvSpPr>
        <p:spPr bwMode="auto">
          <a:xfrm>
            <a:off x="8839200" y="6553200"/>
            <a:ext cx="1793504" cy="369332"/>
          </a:xfrm>
          <a:prstGeom prst="rect">
            <a:avLst/>
          </a:prstGeom>
          <a:noFill/>
          <a:ln w="9525">
            <a:noFill/>
            <a:miter lim="800000"/>
            <a:headEnd/>
            <a:tailEnd/>
          </a:ln>
          <a:effectLst/>
        </p:spPr>
        <p:txBody>
          <a:bodyPr wrap="none">
            <a:spAutoFit/>
          </a:bodyPr>
          <a:lstStyle/>
          <a:p>
            <a:r>
              <a:rPr lang="en-US" b="1"/>
              <a:t>Source: IPCC TAR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p:txBody>
          <a:bodyPr/>
          <a:lstStyle/>
          <a:p>
            <a:endParaRPr lang="en-US" dirty="0"/>
          </a:p>
        </p:txBody>
      </p:sp>
      <p:pic>
        <p:nvPicPr>
          <p:cNvPr id="820227" name="Picture 3" descr="17_01"/>
          <p:cNvPicPr>
            <a:picLocks noChangeAspect="1" noChangeArrowheads="1"/>
          </p:cNvPicPr>
          <p:nvPr/>
        </p:nvPicPr>
        <p:blipFill>
          <a:blip r:embed="rId3" cstate="print"/>
          <a:srcRect t="2083"/>
          <a:stretch>
            <a:fillRect/>
          </a:stretch>
        </p:blipFill>
        <p:spPr bwMode="auto">
          <a:xfrm>
            <a:off x="4171950" y="636037"/>
            <a:ext cx="3543300" cy="5334000"/>
          </a:xfrm>
          <a:prstGeom prst="rect">
            <a:avLst/>
          </a:prstGeom>
          <a:noFill/>
        </p:spPr>
      </p:pic>
      <p:sp>
        <p:nvSpPr>
          <p:cNvPr id="820228" name="Text Box 4"/>
          <p:cNvSpPr txBox="1">
            <a:spLocks noChangeArrowheads="1"/>
          </p:cNvSpPr>
          <p:nvPr/>
        </p:nvSpPr>
        <p:spPr bwMode="auto">
          <a:xfrm>
            <a:off x="8077201" y="6324600"/>
            <a:ext cx="2835135" cy="369332"/>
          </a:xfrm>
          <a:prstGeom prst="rect">
            <a:avLst/>
          </a:prstGeom>
          <a:noFill/>
          <a:ln w="9525">
            <a:noFill/>
            <a:miter lim="800000"/>
            <a:headEnd/>
            <a:tailEnd/>
          </a:ln>
          <a:effectLst/>
        </p:spPr>
        <p:txBody>
          <a:bodyPr wrap="none">
            <a:spAutoFit/>
          </a:bodyPr>
          <a:lstStyle/>
          <a:p>
            <a:r>
              <a:rPr lang="en-US" b="1"/>
              <a:t>Source: </a:t>
            </a:r>
            <a:r>
              <a:rPr lang="en-US" b="1" i="1"/>
              <a:t>Chemistry</a:t>
            </a:r>
            <a:r>
              <a:rPr lang="en-US" b="1"/>
              <a:t> by Chang</a:t>
            </a:r>
            <a:endParaRPr lang="en-US" b="1" i="1"/>
          </a:p>
        </p:txBody>
      </p:sp>
      <p:sp>
        <p:nvSpPr>
          <p:cNvPr id="820229" name="Rectangle 5"/>
          <p:cNvSpPr>
            <a:spLocks noChangeArrowheads="1"/>
          </p:cNvSpPr>
          <p:nvPr/>
        </p:nvSpPr>
        <p:spPr bwMode="auto">
          <a:xfrm>
            <a:off x="4152900" y="492968"/>
            <a:ext cx="3886200" cy="457200"/>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820230" name="Picture 6"/>
          <p:cNvPicPr>
            <a:picLocks noChangeAspect="1" noChangeArrowheads="1"/>
          </p:cNvPicPr>
          <p:nvPr/>
        </p:nvPicPr>
        <p:blipFill>
          <a:blip r:embed="rId4" cstate="print"/>
          <a:srcRect/>
          <a:stretch>
            <a:fillRect/>
          </a:stretch>
        </p:blipFill>
        <p:spPr bwMode="auto">
          <a:xfrm>
            <a:off x="2057400" y="1219200"/>
            <a:ext cx="1905000" cy="1347788"/>
          </a:xfrm>
          <a:prstGeom prst="rect">
            <a:avLst/>
          </a:prstGeom>
          <a:noFill/>
          <a:ln w="9525">
            <a:noFill/>
            <a:miter lim="800000"/>
            <a:headEnd/>
            <a:tailEnd/>
          </a:ln>
          <a:effectLst/>
        </p:spPr>
      </p:pic>
      <p:sp>
        <p:nvSpPr>
          <p:cNvPr id="820231" name="Text Box 7"/>
          <p:cNvSpPr txBox="1">
            <a:spLocks noChangeArrowheads="1"/>
          </p:cNvSpPr>
          <p:nvPr/>
        </p:nvSpPr>
        <p:spPr bwMode="auto">
          <a:xfrm>
            <a:off x="2743200" y="2209801"/>
            <a:ext cx="487634" cy="461665"/>
          </a:xfrm>
          <a:prstGeom prst="rect">
            <a:avLst/>
          </a:prstGeom>
          <a:noFill/>
          <a:ln w="9525">
            <a:noFill/>
            <a:miter lim="800000"/>
            <a:headEnd/>
            <a:tailEnd/>
          </a:ln>
          <a:effectLst/>
        </p:spPr>
        <p:txBody>
          <a:bodyPr wrap="none">
            <a:spAutoFit/>
          </a:bodyPr>
          <a:lstStyle/>
          <a:p>
            <a:r>
              <a:rPr lang="en-US" sz="2400"/>
              <a:t>N</a:t>
            </a:r>
            <a:r>
              <a:rPr lang="en-US" sz="2400" baseline="-25000"/>
              <a:t>2</a:t>
            </a:r>
            <a:endParaRPr lang="en-US" sz="2400"/>
          </a:p>
        </p:txBody>
      </p:sp>
      <p:pic>
        <p:nvPicPr>
          <p:cNvPr id="820232" name="Picture 8"/>
          <p:cNvPicPr>
            <a:picLocks noChangeAspect="1" noChangeArrowheads="1"/>
          </p:cNvPicPr>
          <p:nvPr/>
        </p:nvPicPr>
        <p:blipFill>
          <a:blip r:embed="rId5" cstate="print"/>
          <a:srcRect/>
          <a:stretch>
            <a:fillRect/>
          </a:stretch>
        </p:blipFill>
        <p:spPr bwMode="auto">
          <a:xfrm>
            <a:off x="2286000" y="3429000"/>
            <a:ext cx="1828800" cy="992188"/>
          </a:xfrm>
          <a:prstGeom prst="rect">
            <a:avLst/>
          </a:prstGeom>
          <a:noFill/>
          <a:ln w="9525">
            <a:noFill/>
            <a:miter lim="800000"/>
            <a:headEnd/>
            <a:tailEnd/>
          </a:ln>
          <a:effectLst/>
        </p:spPr>
      </p:pic>
      <p:sp>
        <p:nvSpPr>
          <p:cNvPr id="820233" name="Text Box 9"/>
          <p:cNvSpPr txBox="1">
            <a:spLocks noChangeArrowheads="1"/>
          </p:cNvSpPr>
          <p:nvPr/>
        </p:nvSpPr>
        <p:spPr bwMode="auto">
          <a:xfrm>
            <a:off x="2819401" y="4419601"/>
            <a:ext cx="492443" cy="461665"/>
          </a:xfrm>
          <a:prstGeom prst="rect">
            <a:avLst/>
          </a:prstGeom>
          <a:noFill/>
          <a:ln w="9525">
            <a:noFill/>
            <a:miter lim="800000"/>
            <a:headEnd/>
            <a:tailEnd/>
          </a:ln>
          <a:effectLst/>
        </p:spPr>
        <p:txBody>
          <a:bodyPr wrap="none">
            <a:spAutoFit/>
          </a:bodyPr>
          <a:lstStyle/>
          <a:p>
            <a:r>
              <a:rPr lang="en-US" sz="2400"/>
              <a:t>O</a:t>
            </a:r>
            <a:r>
              <a:rPr lang="en-US" sz="2400" baseline="-25000"/>
              <a:t>2</a:t>
            </a:r>
            <a:endParaRPr lang="en-US" sz="2400"/>
          </a:p>
        </p:txBody>
      </p:sp>
      <p:pic>
        <p:nvPicPr>
          <p:cNvPr id="820234" name="Picture 10"/>
          <p:cNvPicPr>
            <a:picLocks noChangeAspect="1" noChangeArrowheads="1"/>
          </p:cNvPicPr>
          <p:nvPr/>
        </p:nvPicPr>
        <p:blipFill>
          <a:blip r:embed="rId6" cstate="print"/>
          <a:srcRect/>
          <a:stretch>
            <a:fillRect/>
          </a:stretch>
        </p:blipFill>
        <p:spPr bwMode="auto">
          <a:xfrm>
            <a:off x="7915276" y="3200401"/>
            <a:ext cx="2447925" cy="1057275"/>
          </a:xfrm>
          <a:prstGeom prst="rect">
            <a:avLst/>
          </a:prstGeom>
          <a:noFill/>
          <a:ln w="9525">
            <a:noFill/>
            <a:miter lim="800000"/>
            <a:headEnd/>
            <a:tailEnd/>
          </a:ln>
          <a:effectLst/>
        </p:spPr>
      </p:pic>
      <p:sp>
        <p:nvSpPr>
          <p:cNvPr id="820235" name="Text Box 11"/>
          <p:cNvSpPr txBox="1">
            <a:spLocks noChangeArrowheads="1"/>
          </p:cNvSpPr>
          <p:nvPr/>
        </p:nvSpPr>
        <p:spPr bwMode="auto">
          <a:xfrm>
            <a:off x="8829675" y="4343401"/>
            <a:ext cx="653256" cy="461665"/>
          </a:xfrm>
          <a:prstGeom prst="rect">
            <a:avLst/>
          </a:prstGeom>
          <a:noFill/>
          <a:ln w="9525">
            <a:noFill/>
            <a:miter lim="800000"/>
            <a:headEnd/>
            <a:tailEnd/>
          </a:ln>
          <a:effectLst/>
        </p:spPr>
        <p:txBody>
          <a:bodyPr wrap="none">
            <a:spAutoFit/>
          </a:bodyPr>
          <a:lstStyle/>
          <a:p>
            <a:r>
              <a:rPr lang="en-US" sz="2400"/>
              <a:t>CO</a:t>
            </a:r>
            <a:r>
              <a:rPr lang="en-US" sz="2400" baseline="-25000"/>
              <a:t>2</a:t>
            </a:r>
            <a:endParaRPr lang="en-US" sz="2400"/>
          </a:p>
        </p:txBody>
      </p:sp>
      <p:sp>
        <p:nvSpPr>
          <p:cNvPr id="820238" name="Rectangle 14"/>
          <p:cNvSpPr>
            <a:spLocks noChangeArrowheads="1"/>
          </p:cNvSpPr>
          <p:nvPr/>
        </p:nvSpPr>
        <p:spPr bwMode="auto">
          <a:xfrm>
            <a:off x="5943600" y="3952876"/>
            <a:ext cx="1447800" cy="304800"/>
          </a:xfrm>
          <a:prstGeom prst="rect">
            <a:avLst/>
          </a:prstGeom>
          <a:solidFill>
            <a:schemeClr val="bg1"/>
          </a:solidFill>
          <a:ln w="9525">
            <a:solidFill>
              <a:schemeClr val="bg1"/>
            </a:solidFill>
            <a:miter lim="800000"/>
            <a:headEnd/>
            <a:tailEnd/>
          </a:ln>
          <a:effectLst/>
        </p:spPr>
        <p:txBody>
          <a:bodyPr wrap="none" anchor="ctr"/>
          <a:lstStyle/>
          <a:p>
            <a:pPr algn="ctr"/>
            <a:r>
              <a:rPr lang="en-US" dirty="0">
                <a:solidFill>
                  <a:srgbClr val="FF0000"/>
                </a:solidFill>
              </a:rPr>
              <a:t>0.039309*   </a:t>
            </a:r>
          </a:p>
        </p:txBody>
      </p:sp>
      <p:sp>
        <p:nvSpPr>
          <p:cNvPr id="16" name="Rectangle 8"/>
          <p:cNvSpPr>
            <a:spLocks noChangeArrowheads="1"/>
          </p:cNvSpPr>
          <p:nvPr/>
        </p:nvSpPr>
        <p:spPr bwMode="auto">
          <a:xfrm>
            <a:off x="3505200" y="6324600"/>
            <a:ext cx="1447800" cy="304800"/>
          </a:xfrm>
          <a:prstGeom prst="rect">
            <a:avLst/>
          </a:prstGeom>
          <a:solidFill>
            <a:schemeClr val="bg1"/>
          </a:solidFill>
          <a:ln w="9525">
            <a:solidFill>
              <a:schemeClr val="bg1"/>
            </a:solidFill>
            <a:miter lim="800000"/>
            <a:headEnd/>
            <a:tailEnd/>
          </a:ln>
          <a:effectLst/>
        </p:spPr>
        <p:txBody>
          <a:bodyPr wrap="none" anchor="ctr"/>
          <a:lstStyle/>
          <a:p>
            <a:pPr algn="ctr"/>
            <a:r>
              <a:rPr lang="en-US" baseline="30000" dirty="0">
                <a:solidFill>
                  <a:srgbClr val="FF0000"/>
                </a:solidFill>
              </a:rPr>
              <a:t>*</a:t>
            </a:r>
            <a:r>
              <a:rPr lang="en-US" dirty="0">
                <a:solidFill>
                  <a:srgbClr val="FF0000"/>
                </a:solidFill>
              </a:rPr>
              <a:t> Source: ftp://ftp.cmdl.noaa.gov/ccg/co2/trends/co2_mm_mlo.txt</a:t>
            </a:r>
          </a:p>
          <a:p>
            <a:pPr algn="ctr"/>
            <a:r>
              <a:rPr lang="en-US" dirty="0">
                <a:solidFill>
                  <a:srgbClr val="FF0000"/>
                </a:solidFill>
              </a:rPr>
              <a:t>(average data for January2012, Mauna Loa, Hawaii)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6" name="Rectangle 4"/>
          <p:cNvSpPr>
            <a:spLocks noChangeArrowheads="1"/>
          </p:cNvSpPr>
          <p:nvPr/>
        </p:nvSpPr>
        <p:spPr bwMode="auto">
          <a:xfrm>
            <a:off x="1524000" y="533400"/>
            <a:ext cx="9144000" cy="228600"/>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796681" name="Picture 9"/>
          <p:cNvPicPr>
            <a:picLocks noChangeAspect="1" noChangeArrowheads="1"/>
          </p:cNvPicPr>
          <p:nvPr/>
        </p:nvPicPr>
        <p:blipFill>
          <a:blip r:embed="rId3" cstate="print"/>
          <a:srcRect/>
          <a:stretch>
            <a:fillRect/>
          </a:stretch>
        </p:blipFill>
        <p:spPr bwMode="auto">
          <a:xfrm>
            <a:off x="7924800" y="3962400"/>
            <a:ext cx="2533650" cy="1809750"/>
          </a:xfrm>
          <a:prstGeom prst="rect">
            <a:avLst/>
          </a:prstGeom>
          <a:noFill/>
          <a:ln w="9525">
            <a:noFill/>
            <a:miter lim="800000"/>
            <a:headEnd/>
            <a:tailEnd/>
          </a:ln>
          <a:effectLst/>
        </p:spPr>
      </p:pic>
      <p:pic>
        <p:nvPicPr>
          <p:cNvPr id="796682" name="Picture 10"/>
          <p:cNvPicPr>
            <a:picLocks noChangeAspect="1" noChangeArrowheads="1"/>
          </p:cNvPicPr>
          <p:nvPr/>
        </p:nvPicPr>
        <p:blipFill>
          <a:blip r:embed="rId4" cstate="print"/>
          <a:srcRect/>
          <a:stretch>
            <a:fillRect/>
          </a:stretch>
        </p:blipFill>
        <p:spPr bwMode="auto">
          <a:xfrm>
            <a:off x="5105401" y="228601"/>
            <a:ext cx="2447925" cy="1057275"/>
          </a:xfrm>
          <a:prstGeom prst="rect">
            <a:avLst/>
          </a:prstGeom>
          <a:noFill/>
          <a:ln w="9525">
            <a:noFill/>
            <a:miter lim="800000"/>
            <a:headEnd/>
            <a:tailEnd/>
          </a:ln>
          <a:effectLst/>
        </p:spPr>
      </p:pic>
      <p:pic>
        <p:nvPicPr>
          <p:cNvPr id="796683" name="Picture 11"/>
          <p:cNvPicPr>
            <a:picLocks noChangeAspect="1" noChangeArrowheads="1"/>
          </p:cNvPicPr>
          <p:nvPr/>
        </p:nvPicPr>
        <p:blipFill>
          <a:blip r:embed="rId5" cstate="print"/>
          <a:srcRect/>
          <a:stretch>
            <a:fillRect/>
          </a:stretch>
        </p:blipFill>
        <p:spPr bwMode="auto">
          <a:xfrm>
            <a:off x="5562600" y="3352800"/>
            <a:ext cx="1485900" cy="1200150"/>
          </a:xfrm>
          <a:prstGeom prst="rect">
            <a:avLst/>
          </a:prstGeom>
          <a:noFill/>
          <a:ln w="9525">
            <a:noFill/>
            <a:miter lim="800000"/>
            <a:headEnd/>
            <a:tailEnd/>
          </a:ln>
          <a:effectLst/>
        </p:spPr>
      </p:pic>
      <p:pic>
        <p:nvPicPr>
          <p:cNvPr id="796684" name="Picture 12"/>
          <p:cNvPicPr>
            <a:picLocks noChangeAspect="1" noChangeArrowheads="1"/>
          </p:cNvPicPr>
          <p:nvPr/>
        </p:nvPicPr>
        <p:blipFill>
          <a:blip r:embed="rId6" cstate="print"/>
          <a:srcRect/>
          <a:stretch>
            <a:fillRect/>
          </a:stretch>
        </p:blipFill>
        <p:spPr bwMode="auto">
          <a:xfrm>
            <a:off x="8686801" y="1447801"/>
            <a:ext cx="1381125" cy="1571625"/>
          </a:xfrm>
          <a:prstGeom prst="rect">
            <a:avLst/>
          </a:prstGeom>
          <a:noFill/>
          <a:ln w="9525">
            <a:noFill/>
            <a:miter lim="800000"/>
            <a:headEnd/>
            <a:tailEnd/>
          </a:ln>
          <a:effectLst/>
        </p:spPr>
      </p:pic>
      <p:pic>
        <p:nvPicPr>
          <p:cNvPr id="796685" name="Picture 13"/>
          <p:cNvPicPr>
            <a:picLocks noChangeAspect="1" noChangeArrowheads="1"/>
          </p:cNvPicPr>
          <p:nvPr/>
        </p:nvPicPr>
        <p:blipFill>
          <a:blip r:embed="rId7" cstate="print"/>
          <a:srcRect/>
          <a:stretch>
            <a:fillRect/>
          </a:stretch>
        </p:blipFill>
        <p:spPr bwMode="auto">
          <a:xfrm>
            <a:off x="2362200" y="1066800"/>
            <a:ext cx="1905000" cy="1347788"/>
          </a:xfrm>
          <a:prstGeom prst="rect">
            <a:avLst/>
          </a:prstGeom>
          <a:noFill/>
          <a:ln w="9525">
            <a:noFill/>
            <a:miter lim="800000"/>
            <a:headEnd/>
            <a:tailEnd/>
          </a:ln>
          <a:effectLst/>
        </p:spPr>
      </p:pic>
      <p:pic>
        <p:nvPicPr>
          <p:cNvPr id="796686" name="Picture 14"/>
          <p:cNvPicPr>
            <a:picLocks noChangeAspect="1" noChangeArrowheads="1"/>
          </p:cNvPicPr>
          <p:nvPr/>
        </p:nvPicPr>
        <p:blipFill>
          <a:blip r:embed="rId8" cstate="print"/>
          <a:srcRect/>
          <a:stretch>
            <a:fillRect/>
          </a:stretch>
        </p:blipFill>
        <p:spPr bwMode="auto">
          <a:xfrm>
            <a:off x="2514600" y="4114800"/>
            <a:ext cx="1828800" cy="992188"/>
          </a:xfrm>
          <a:prstGeom prst="rect">
            <a:avLst/>
          </a:prstGeom>
          <a:noFill/>
          <a:ln w="9525">
            <a:noFill/>
            <a:miter lim="800000"/>
            <a:headEnd/>
            <a:tailEnd/>
          </a:ln>
          <a:effectLst/>
        </p:spPr>
      </p:pic>
      <p:sp>
        <p:nvSpPr>
          <p:cNvPr id="796687" name="Text Box 15"/>
          <p:cNvSpPr txBox="1">
            <a:spLocks noChangeArrowheads="1"/>
          </p:cNvSpPr>
          <p:nvPr/>
        </p:nvSpPr>
        <p:spPr bwMode="auto">
          <a:xfrm>
            <a:off x="3048000" y="2057401"/>
            <a:ext cx="487634" cy="461665"/>
          </a:xfrm>
          <a:prstGeom prst="rect">
            <a:avLst/>
          </a:prstGeom>
          <a:noFill/>
          <a:ln w="9525">
            <a:noFill/>
            <a:miter lim="800000"/>
            <a:headEnd/>
            <a:tailEnd/>
          </a:ln>
          <a:effectLst/>
        </p:spPr>
        <p:txBody>
          <a:bodyPr wrap="none">
            <a:spAutoFit/>
          </a:bodyPr>
          <a:lstStyle/>
          <a:p>
            <a:r>
              <a:rPr lang="en-US" sz="2400"/>
              <a:t>N</a:t>
            </a:r>
            <a:r>
              <a:rPr lang="en-US" sz="2400" baseline="-25000"/>
              <a:t>2</a:t>
            </a:r>
            <a:endParaRPr lang="en-US" sz="2400"/>
          </a:p>
        </p:txBody>
      </p:sp>
      <p:sp>
        <p:nvSpPr>
          <p:cNvPr id="796688" name="Text Box 16"/>
          <p:cNvSpPr txBox="1">
            <a:spLocks noChangeArrowheads="1"/>
          </p:cNvSpPr>
          <p:nvPr/>
        </p:nvSpPr>
        <p:spPr bwMode="auto">
          <a:xfrm>
            <a:off x="3048001" y="5105401"/>
            <a:ext cx="492443" cy="461665"/>
          </a:xfrm>
          <a:prstGeom prst="rect">
            <a:avLst/>
          </a:prstGeom>
          <a:noFill/>
          <a:ln w="9525">
            <a:noFill/>
            <a:miter lim="800000"/>
            <a:headEnd/>
            <a:tailEnd/>
          </a:ln>
          <a:effectLst/>
        </p:spPr>
        <p:txBody>
          <a:bodyPr wrap="none">
            <a:spAutoFit/>
          </a:bodyPr>
          <a:lstStyle/>
          <a:p>
            <a:r>
              <a:rPr lang="en-US" sz="2400"/>
              <a:t>O</a:t>
            </a:r>
            <a:r>
              <a:rPr lang="en-US" sz="2400" baseline="-25000"/>
              <a:t>2</a:t>
            </a:r>
            <a:endParaRPr lang="en-US" sz="2400"/>
          </a:p>
        </p:txBody>
      </p:sp>
      <p:sp>
        <p:nvSpPr>
          <p:cNvPr id="796689" name="Text Box 17"/>
          <p:cNvSpPr txBox="1">
            <a:spLocks noChangeArrowheads="1"/>
          </p:cNvSpPr>
          <p:nvPr/>
        </p:nvSpPr>
        <p:spPr bwMode="auto">
          <a:xfrm>
            <a:off x="5867401" y="4495801"/>
            <a:ext cx="684803" cy="461665"/>
          </a:xfrm>
          <a:prstGeom prst="rect">
            <a:avLst/>
          </a:prstGeom>
          <a:noFill/>
          <a:ln w="9525">
            <a:noFill/>
            <a:miter lim="800000"/>
            <a:headEnd/>
            <a:tailEnd/>
          </a:ln>
          <a:effectLst/>
        </p:spPr>
        <p:txBody>
          <a:bodyPr wrap="none">
            <a:spAutoFit/>
          </a:bodyPr>
          <a:lstStyle/>
          <a:p>
            <a:r>
              <a:rPr lang="en-US" sz="2400"/>
              <a:t>H</a:t>
            </a:r>
            <a:r>
              <a:rPr lang="en-US" sz="2400" baseline="-25000"/>
              <a:t>2</a:t>
            </a:r>
            <a:r>
              <a:rPr lang="en-US" sz="2400"/>
              <a:t>O</a:t>
            </a:r>
          </a:p>
        </p:txBody>
      </p:sp>
      <p:sp>
        <p:nvSpPr>
          <p:cNvPr id="796690" name="Text Box 18"/>
          <p:cNvSpPr txBox="1">
            <a:spLocks noChangeArrowheads="1"/>
          </p:cNvSpPr>
          <p:nvPr/>
        </p:nvSpPr>
        <p:spPr bwMode="auto">
          <a:xfrm>
            <a:off x="6019800" y="1371601"/>
            <a:ext cx="653256" cy="461665"/>
          </a:xfrm>
          <a:prstGeom prst="rect">
            <a:avLst/>
          </a:prstGeom>
          <a:noFill/>
          <a:ln w="9525">
            <a:noFill/>
            <a:miter lim="800000"/>
            <a:headEnd/>
            <a:tailEnd/>
          </a:ln>
          <a:effectLst/>
        </p:spPr>
        <p:txBody>
          <a:bodyPr wrap="none">
            <a:spAutoFit/>
          </a:bodyPr>
          <a:lstStyle/>
          <a:p>
            <a:r>
              <a:rPr lang="en-US" sz="2400"/>
              <a:t>CO</a:t>
            </a:r>
            <a:r>
              <a:rPr lang="en-US" sz="2400" baseline="-25000"/>
              <a:t>2</a:t>
            </a:r>
            <a:endParaRPr lang="en-US" sz="2400"/>
          </a:p>
        </p:txBody>
      </p:sp>
      <p:sp>
        <p:nvSpPr>
          <p:cNvPr id="796691" name="Text Box 19"/>
          <p:cNvSpPr txBox="1">
            <a:spLocks noChangeArrowheads="1"/>
          </p:cNvSpPr>
          <p:nvPr/>
        </p:nvSpPr>
        <p:spPr bwMode="auto">
          <a:xfrm>
            <a:off x="8686800" y="2819401"/>
            <a:ext cx="644728" cy="461665"/>
          </a:xfrm>
          <a:prstGeom prst="rect">
            <a:avLst/>
          </a:prstGeom>
          <a:noFill/>
          <a:ln w="9525">
            <a:noFill/>
            <a:miter lim="800000"/>
            <a:headEnd/>
            <a:tailEnd/>
          </a:ln>
          <a:effectLst/>
        </p:spPr>
        <p:txBody>
          <a:bodyPr wrap="none">
            <a:spAutoFit/>
          </a:bodyPr>
          <a:lstStyle/>
          <a:p>
            <a:r>
              <a:rPr lang="en-US" sz="2400"/>
              <a:t>CH</a:t>
            </a:r>
            <a:r>
              <a:rPr lang="en-US" sz="2400" baseline="-25000"/>
              <a:t>4</a:t>
            </a:r>
            <a:endParaRPr lang="en-US" sz="2400"/>
          </a:p>
        </p:txBody>
      </p:sp>
      <p:sp>
        <p:nvSpPr>
          <p:cNvPr id="796692" name="Text Box 20"/>
          <p:cNvSpPr txBox="1">
            <a:spLocks noChangeArrowheads="1"/>
          </p:cNvSpPr>
          <p:nvPr/>
        </p:nvSpPr>
        <p:spPr bwMode="auto">
          <a:xfrm>
            <a:off x="8763001" y="5943601"/>
            <a:ext cx="827471" cy="461665"/>
          </a:xfrm>
          <a:prstGeom prst="rect">
            <a:avLst/>
          </a:prstGeom>
          <a:noFill/>
          <a:ln w="9525">
            <a:noFill/>
            <a:miter lim="800000"/>
            <a:headEnd/>
            <a:tailEnd/>
          </a:ln>
          <a:effectLst/>
        </p:spPr>
        <p:txBody>
          <a:bodyPr wrap="none">
            <a:spAutoFit/>
          </a:bodyPr>
          <a:lstStyle/>
          <a:p>
            <a:r>
              <a:rPr lang="en-US" sz="2400"/>
              <a:t>CF</a:t>
            </a:r>
            <a:r>
              <a:rPr lang="en-US" sz="2400" baseline="-25000"/>
              <a:t>3</a:t>
            </a:r>
            <a:r>
              <a:rPr lang="en-US" sz="2400"/>
              <a:t>Cl</a:t>
            </a:r>
          </a:p>
        </p:txBody>
      </p:sp>
      <p:sp>
        <p:nvSpPr>
          <p:cNvPr id="2" name="Rectangle 1">
            <a:extLst>
              <a:ext uri="{FF2B5EF4-FFF2-40B4-BE49-F238E27FC236}">
                <a16:creationId xmlns:a16="http://schemas.microsoft.com/office/drawing/2014/main" xmlns="" id="{3DD90060-7922-413A-B0FB-02F030F43DB7}"/>
              </a:ext>
            </a:extLst>
          </p:cNvPr>
          <p:cNvSpPr/>
          <p:nvPr/>
        </p:nvSpPr>
        <p:spPr>
          <a:xfrm>
            <a:off x="2090057" y="762000"/>
            <a:ext cx="2404748" cy="548018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95CE16B2-1666-448E-B0ED-2AA738429978}"/>
              </a:ext>
            </a:extLst>
          </p:cNvPr>
          <p:cNvSpPr/>
          <p:nvPr/>
        </p:nvSpPr>
        <p:spPr>
          <a:xfrm>
            <a:off x="5101511" y="263978"/>
            <a:ext cx="5838631" cy="628611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7FBD14E-0732-4BFA-A899-5D213F6984C8}"/>
              </a:ext>
            </a:extLst>
          </p:cNvPr>
          <p:cNvSpPr txBox="1"/>
          <p:nvPr/>
        </p:nvSpPr>
        <p:spPr>
          <a:xfrm>
            <a:off x="195943" y="2957900"/>
            <a:ext cx="1975757" cy="1200329"/>
          </a:xfrm>
          <a:prstGeom prst="rect">
            <a:avLst/>
          </a:prstGeom>
          <a:noFill/>
        </p:spPr>
        <p:txBody>
          <a:bodyPr wrap="square" rtlCol="0">
            <a:spAutoFit/>
          </a:bodyPr>
          <a:lstStyle/>
          <a:p>
            <a:r>
              <a:rPr lang="en-US" sz="2400" dirty="0"/>
              <a:t>Not Greenhouse Gases</a:t>
            </a:r>
          </a:p>
        </p:txBody>
      </p:sp>
      <p:sp>
        <p:nvSpPr>
          <p:cNvPr id="18" name="TextBox 17">
            <a:extLst>
              <a:ext uri="{FF2B5EF4-FFF2-40B4-BE49-F238E27FC236}">
                <a16:creationId xmlns:a16="http://schemas.microsoft.com/office/drawing/2014/main" xmlns="" id="{B55B67B3-4B3E-4E93-8BA1-5A3680D67268}"/>
              </a:ext>
            </a:extLst>
          </p:cNvPr>
          <p:cNvSpPr txBox="1"/>
          <p:nvPr/>
        </p:nvSpPr>
        <p:spPr>
          <a:xfrm>
            <a:off x="5645690" y="5336233"/>
            <a:ext cx="1975757" cy="830997"/>
          </a:xfrm>
          <a:prstGeom prst="rect">
            <a:avLst/>
          </a:prstGeom>
          <a:noFill/>
        </p:spPr>
        <p:txBody>
          <a:bodyPr wrap="square" rtlCol="0">
            <a:spAutoFit/>
          </a:bodyPr>
          <a:lstStyle/>
          <a:p>
            <a:r>
              <a:rPr lang="en-US" sz="2400" dirty="0"/>
              <a:t>Greenhouse Gases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3"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A3C02A-576C-4321-8847-A82A00E0C3AE}"/>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AC832E60-6AFA-4AC1-9792-76CA25FE5F4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xmlns="" id="{DE8264F2-4C63-41B9-9BAE-653E77551D1B}"/>
              </a:ext>
            </a:extLst>
          </p:cNvPr>
          <p:cNvPicPr>
            <a:picLocks noChangeAspect="1"/>
          </p:cNvPicPr>
          <p:nvPr/>
        </p:nvPicPr>
        <p:blipFill>
          <a:blip r:embed="rId2"/>
          <a:stretch>
            <a:fillRect/>
          </a:stretch>
        </p:blipFill>
        <p:spPr>
          <a:xfrm>
            <a:off x="1306287" y="14458"/>
            <a:ext cx="9533584" cy="6796403"/>
          </a:xfrm>
          <a:prstGeom prst="rect">
            <a:avLst/>
          </a:prstGeom>
        </p:spPr>
      </p:pic>
    </p:spTree>
    <p:extLst>
      <p:ext uri="{BB962C8B-B14F-4D97-AF65-F5344CB8AC3E}">
        <p14:creationId xmlns:p14="http://schemas.microsoft.com/office/powerpoint/2010/main" val="3739525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9" name="Text Box 3"/>
          <p:cNvSpPr txBox="1">
            <a:spLocks noChangeArrowheads="1"/>
          </p:cNvSpPr>
          <p:nvPr/>
        </p:nvSpPr>
        <p:spPr bwMode="auto">
          <a:xfrm>
            <a:off x="1865933" y="228601"/>
            <a:ext cx="6240811" cy="830997"/>
          </a:xfrm>
          <a:prstGeom prst="rect">
            <a:avLst/>
          </a:prstGeom>
          <a:solidFill>
            <a:schemeClr val="bg1"/>
          </a:solidFill>
          <a:ln w="9525">
            <a:noFill/>
            <a:miter lim="800000"/>
            <a:headEnd/>
            <a:tailEnd/>
          </a:ln>
          <a:effectLst/>
        </p:spPr>
        <p:txBody>
          <a:bodyPr wrap="none">
            <a:spAutoFit/>
          </a:bodyPr>
          <a:lstStyle/>
          <a:p>
            <a:pPr algn="ctr"/>
            <a:r>
              <a:rPr lang="en-US" sz="2400" b="1">
                <a:solidFill>
                  <a:schemeClr val="accent2"/>
                </a:solidFill>
                <a:latin typeface="Verdana" pitchFamily="34" charset="0"/>
              </a:rPr>
              <a:t>Yearly CO</a:t>
            </a:r>
            <a:r>
              <a:rPr lang="en-US" sz="2400" b="1" baseline="-25000">
                <a:solidFill>
                  <a:schemeClr val="accent2"/>
                </a:solidFill>
                <a:latin typeface="Verdana" pitchFamily="34" charset="0"/>
              </a:rPr>
              <a:t>2</a:t>
            </a:r>
            <a:r>
              <a:rPr lang="en-US" sz="2400" b="1">
                <a:solidFill>
                  <a:schemeClr val="accent2"/>
                </a:solidFill>
                <a:latin typeface="Verdana" pitchFamily="34" charset="0"/>
              </a:rPr>
              <a:t> Concentration Variation</a:t>
            </a:r>
          </a:p>
          <a:p>
            <a:pPr algn="ctr"/>
            <a:r>
              <a:rPr lang="en-US" sz="2400" b="1">
                <a:solidFill>
                  <a:schemeClr val="accent2"/>
                </a:solidFill>
                <a:latin typeface="Verdana" pitchFamily="34" charset="0"/>
              </a:rPr>
              <a:t>Mauna Loa, Hawaii</a:t>
            </a:r>
          </a:p>
        </p:txBody>
      </p:sp>
      <p:pic>
        <p:nvPicPr>
          <p:cNvPr id="807941" name="Picture 5"/>
          <p:cNvPicPr>
            <a:picLocks noChangeAspect="1" noChangeArrowheads="1"/>
          </p:cNvPicPr>
          <p:nvPr/>
        </p:nvPicPr>
        <p:blipFill>
          <a:blip r:embed="rId3" cstate="print"/>
          <a:srcRect/>
          <a:stretch>
            <a:fillRect/>
          </a:stretch>
        </p:blipFill>
        <p:spPr bwMode="auto">
          <a:xfrm>
            <a:off x="2133600" y="1028700"/>
            <a:ext cx="7543800" cy="5829300"/>
          </a:xfrm>
          <a:prstGeom prst="rect">
            <a:avLst/>
          </a:prstGeom>
          <a:noFill/>
          <a:ln w="9525">
            <a:noFill/>
            <a:miter lim="800000"/>
            <a:headEnd/>
            <a:tailEnd/>
          </a:ln>
          <a:effectLst/>
        </p:spPr>
      </p:pic>
      <p:sp>
        <p:nvSpPr>
          <p:cNvPr id="807942" name="Rectangle 6"/>
          <p:cNvSpPr>
            <a:spLocks noChangeArrowheads="1"/>
          </p:cNvSpPr>
          <p:nvPr/>
        </p:nvSpPr>
        <p:spPr bwMode="auto">
          <a:xfrm>
            <a:off x="5715001" y="6553200"/>
            <a:ext cx="5443093" cy="369332"/>
          </a:xfrm>
          <a:prstGeom prst="rect">
            <a:avLst/>
          </a:prstGeom>
          <a:noFill/>
          <a:ln w="9525">
            <a:noFill/>
            <a:miter lim="800000"/>
            <a:headEnd/>
            <a:tailEnd/>
          </a:ln>
          <a:effectLst/>
        </p:spPr>
        <p:txBody>
          <a:bodyPr wrap="none">
            <a:spAutoFit/>
          </a:bodyPr>
          <a:lstStyle/>
          <a:p>
            <a:r>
              <a:rPr lang="en-US" b="1"/>
              <a:t>http://www.esrl.noaa.gov/gmd/ccgg/trends/#mlo_full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1556" name="Picture 4"/>
          <p:cNvPicPr>
            <a:picLocks noChangeAspect="1" noChangeArrowheads="1"/>
          </p:cNvPicPr>
          <p:nvPr/>
        </p:nvPicPr>
        <p:blipFill>
          <a:blip r:embed="rId3" cstate="print"/>
          <a:srcRect/>
          <a:stretch>
            <a:fillRect/>
          </a:stretch>
        </p:blipFill>
        <p:spPr bwMode="auto">
          <a:xfrm>
            <a:off x="1517651" y="228600"/>
            <a:ext cx="9136063" cy="9906000"/>
          </a:xfrm>
          <a:prstGeom prst="rect">
            <a:avLst/>
          </a:prstGeom>
          <a:noFill/>
          <a:ln w="9525">
            <a:noFill/>
            <a:miter lim="800000"/>
            <a:headEnd/>
            <a:tailEnd/>
          </a:ln>
          <a:effectLst/>
        </p:spPr>
      </p:pic>
      <p:sp>
        <p:nvSpPr>
          <p:cNvPr id="791555" name="Text Box 3"/>
          <p:cNvSpPr txBox="1">
            <a:spLocks noChangeArrowheads="1"/>
          </p:cNvSpPr>
          <p:nvPr/>
        </p:nvSpPr>
        <p:spPr bwMode="auto">
          <a:xfrm>
            <a:off x="8323263" y="6324600"/>
            <a:ext cx="1814856" cy="369332"/>
          </a:xfrm>
          <a:prstGeom prst="rect">
            <a:avLst/>
          </a:prstGeom>
          <a:noFill/>
          <a:ln w="9525">
            <a:noFill/>
            <a:miter lim="800000"/>
            <a:headEnd/>
            <a:tailEnd/>
          </a:ln>
          <a:effectLst/>
        </p:spPr>
        <p:txBody>
          <a:bodyPr wrap="none">
            <a:spAutoFit/>
          </a:bodyPr>
          <a:lstStyle/>
          <a:p>
            <a:r>
              <a:rPr lang="en-US" b="1"/>
              <a:t>Source: IPCC AR4</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55E29D-EAD9-47F4-A05C-38D63367F24E}"/>
              </a:ext>
            </a:extLst>
          </p:cNvPr>
          <p:cNvSpPr>
            <a:spLocks noGrp="1"/>
          </p:cNvSpPr>
          <p:nvPr>
            <p:ph type="ctrTitle"/>
          </p:nvPr>
        </p:nvSpPr>
        <p:spPr/>
        <p:txBody>
          <a:bodyPr>
            <a:normAutofit fontScale="90000"/>
          </a:bodyPr>
          <a:lstStyle/>
          <a:p>
            <a:r>
              <a:rPr lang="en-US" dirty="0"/>
              <a:t>What are the main sources of CO</a:t>
            </a:r>
            <a:r>
              <a:rPr lang="en-US" baseline="-25000" dirty="0"/>
              <a:t>2</a:t>
            </a:r>
            <a:r>
              <a:rPr lang="en-US" dirty="0"/>
              <a:t> being put into our atmosphere? </a:t>
            </a:r>
          </a:p>
        </p:txBody>
      </p:sp>
      <p:sp>
        <p:nvSpPr>
          <p:cNvPr id="3" name="Subtitle 2">
            <a:extLst>
              <a:ext uri="{FF2B5EF4-FFF2-40B4-BE49-F238E27FC236}">
                <a16:creationId xmlns:a16="http://schemas.microsoft.com/office/drawing/2014/main" xmlns="" id="{4CEB13B0-4B21-4BAA-BD59-6C789BE464C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1487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a:extLst>
              <a:ext uri="{FF2B5EF4-FFF2-40B4-BE49-F238E27FC236}">
                <a16:creationId xmlns:a16="http://schemas.microsoft.com/office/drawing/2014/main" xmlns="" id="{8183941B-DEDB-4E65-AEED-9107649E963D}"/>
              </a:ext>
            </a:extLst>
          </p:cNvPr>
          <p:cNvSpPr>
            <a:spLocks noGrp="1" noChangeArrowheads="1"/>
          </p:cNvSpPr>
          <p:nvPr>
            <p:ph type="title"/>
          </p:nvPr>
        </p:nvSpPr>
        <p:spPr/>
        <p:txBody>
          <a:bodyPr>
            <a:normAutofit/>
          </a:bodyPr>
          <a:lstStyle/>
          <a:p>
            <a:pPr eaLnBrk="1" hangingPunct="1"/>
            <a:r>
              <a:rPr lang="en-US" altLang="en-US" sz="3600" b="0" dirty="0">
                <a:ea typeface="ＭＳ Ｐゴシック" panose="020B0600070205080204" pitchFamily="34" charset="-128"/>
              </a:rPr>
              <a:t>The ocean is a</a:t>
            </a:r>
            <a:r>
              <a:rPr lang="en-US" altLang="en-US" sz="3600" dirty="0">
                <a:ea typeface="ＭＳ Ｐゴシック" panose="020B0600070205080204" pitchFamily="34" charset="-128"/>
              </a:rPr>
              <a:t> carbon sink</a:t>
            </a:r>
          </a:p>
        </p:txBody>
      </p:sp>
      <p:sp>
        <p:nvSpPr>
          <p:cNvPr id="16387" name="Rectangle 3">
            <a:extLst>
              <a:ext uri="{FF2B5EF4-FFF2-40B4-BE49-F238E27FC236}">
                <a16:creationId xmlns:a16="http://schemas.microsoft.com/office/drawing/2014/main" xmlns="" id="{17AC4D4C-C607-4BFE-8EC5-5350C6C794A7}"/>
              </a:ext>
            </a:extLst>
          </p:cNvPr>
          <p:cNvSpPr>
            <a:spLocks noGrp="1" noChangeArrowheads="1"/>
          </p:cNvSpPr>
          <p:nvPr>
            <p:ph type="body" idx="1"/>
          </p:nvPr>
        </p:nvSpPr>
        <p:spPr>
          <a:xfrm>
            <a:off x="2362200" y="2362201"/>
            <a:ext cx="8001000" cy="3724275"/>
          </a:xfrm>
        </p:spPr>
        <p:txBody>
          <a:bodyPr/>
          <a:lstStyle/>
          <a:p>
            <a:pPr eaLnBrk="1" hangingPunct="1">
              <a:lnSpc>
                <a:spcPct val="90000"/>
              </a:lnSpc>
            </a:pPr>
            <a:r>
              <a:rPr lang="en-US" altLang="en-US" sz="2400">
                <a:ea typeface="ＭＳ Ｐゴシック" panose="020B0600070205080204" pitchFamily="34" charset="-128"/>
              </a:rPr>
              <a:t>The ocean absorbs CO</a:t>
            </a:r>
            <a:r>
              <a:rPr lang="en-US" altLang="en-US" sz="2400" baseline="-25000">
                <a:ea typeface="ＭＳ Ｐゴシック" panose="020B0600070205080204" pitchFamily="34" charset="-128"/>
              </a:rPr>
              <a:t>2</a:t>
            </a:r>
            <a:r>
              <a:rPr lang="en-US" altLang="en-US" sz="2400">
                <a:ea typeface="ＭＳ Ｐゴシック" panose="020B0600070205080204" pitchFamily="34" charset="-128"/>
              </a:rPr>
              <a:t> from the atmosphere </a:t>
            </a:r>
          </a:p>
          <a:p>
            <a:pPr eaLnBrk="1" hangingPunct="1">
              <a:lnSpc>
                <a:spcPct val="90000"/>
              </a:lnSpc>
            </a:pPr>
            <a:r>
              <a:rPr lang="en-US" altLang="en-US" sz="2400">
                <a:ea typeface="ＭＳ Ｐゴシック" panose="020B0600070205080204" pitchFamily="34" charset="-128"/>
              </a:rPr>
              <a:t>Physical and biological processes move some of the carbon to the deep ocean where it is stored</a:t>
            </a:r>
          </a:p>
          <a:p>
            <a:pPr eaLnBrk="1" hangingPunct="1">
              <a:lnSpc>
                <a:spcPct val="90000"/>
              </a:lnSpc>
            </a:pPr>
            <a:r>
              <a:rPr lang="en-US" altLang="en-US" sz="2400">
                <a:ea typeface="ＭＳ Ｐゴシック" panose="020B0600070205080204" pitchFamily="34" charset="-128"/>
              </a:rPr>
              <a:t>The capture and</a:t>
            </a:r>
          </a:p>
          <a:p>
            <a:pPr eaLnBrk="1" hangingPunct="1">
              <a:lnSpc>
                <a:spcPct val="90000"/>
              </a:lnSpc>
              <a:buFont typeface="Wingdings" panose="05000000000000000000" pitchFamily="2" charset="2"/>
              <a:buNone/>
            </a:pPr>
            <a:r>
              <a:rPr lang="en-US" altLang="en-US" sz="2400">
                <a:ea typeface="ＭＳ Ｐゴシック" panose="020B0600070205080204" pitchFamily="34" charset="-128"/>
              </a:rPr>
              <a:t>	storage of carbon </a:t>
            </a:r>
          </a:p>
          <a:p>
            <a:pPr eaLnBrk="1" hangingPunct="1">
              <a:lnSpc>
                <a:spcPct val="90000"/>
              </a:lnSpc>
              <a:buFont typeface="Wingdings" panose="05000000000000000000" pitchFamily="2" charset="2"/>
              <a:buNone/>
            </a:pPr>
            <a:r>
              <a:rPr lang="en-US" altLang="en-US" sz="2400">
                <a:ea typeface="ＭＳ Ｐゴシック" panose="020B0600070205080204" pitchFamily="34" charset="-128"/>
              </a:rPr>
              <a:t>	is known as</a:t>
            </a:r>
          </a:p>
          <a:p>
            <a:pPr eaLnBrk="1" hangingPunct="1">
              <a:lnSpc>
                <a:spcPct val="90000"/>
              </a:lnSpc>
              <a:buFont typeface="Wingdings" panose="05000000000000000000" pitchFamily="2" charset="2"/>
              <a:buNone/>
            </a:pPr>
            <a:r>
              <a:rPr lang="en-US" altLang="en-US" sz="2400" b="1">
                <a:ea typeface="ＭＳ Ｐゴシック" panose="020B0600070205080204" pitchFamily="34" charset="-128"/>
              </a:rPr>
              <a:t>	carbon sequestration</a:t>
            </a:r>
          </a:p>
        </p:txBody>
      </p:sp>
      <p:pic>
        <p:nvPicPr>
          <p:cNvPr id="16388" name="Picture 9" descr="Ocean Basic">
            <a:extLst>
              <a:ext uri="{FF2B5EF4-FFF2-40B4-BE49-F238E27FC236}">
                <a16:creationId xmlns:a16="http://schemas.microsoft.com/office/drawing/2014/main" xmlns="" id="{9ADDEA6E-DEF0-4D17-A48B-8C6F8124285A}"/>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400800" y="3810000"/>
            <a:ext cx="3886200" cy="2971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9" name="Text Box 7">
            <a:extLst>
              <a:ext uri="{FF2B5EF4-FFF2-40B4-BE49-F238E27FC236}">
                <a16:creationId xmlns:a16="http://schemas.microsoft.com/office/drawing/2014/main" xmlns="" id="{952B3C7B-D937-478E-8E3C-565F1B8F6619}"/>
              </a:ext>
            </a:extLst>
          </p:cNvPr>
          <p:cNvSpPr txBox="1">
            <a:spLocks noChangeArrowheads="1"/>
          </p:cNvSpPr>
          <p:nvPr/>
        </p:nvSpPr>
        <p:spPr bwMode="auto">
          <a:xfrm>
            <a:off x="4724400" y="5856288"/>
            <a:ext cx="1600200" cy="9255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US" altLang="en-US" sz="1800">
                <a:solidFill>
                  <a:srgbClr val="003366"/>
                </a:solidFill>
              </a:rPr>
              <a:t>Our ocean</a:t>
            </a:r>
          </a:p>
          <a:p>
            <a:pPr eaLnBrk="0" fontAlgn="base" hangingPunct="0">
              <a:spcBef>
                <a:spcPct val="0"/>
              </a:spcBef>
              <a:spcAft>
                <a:spcPct val="0"/>
              </a:spcAft>
            </a:pPr>
            <a:r>
              <a:rPr lang="en-US" altLang="en-US" sz="1800">
                <a:solidFill>
                  <a:srgbClr val="003366"/>
                </a:solidFill>
              </a:rPr>
              <a:t>captures and stores carbon</a:t>
            </a:r>
          </a:p>
        </p:txBody>
      </p:sp>
      <p:sp>
        <p:nvSpPr>
          <p:cNvPr id="16390" name="Text Box 10">
            <a:extLst>
              <a:ext uri="{FF2B5EF4-FFF2-40B4-BE49-F238E27FC236}">
                <a16:creationId xmlns:a16="http://schemas.microsoft.com/office/drawing/2014/main" xmlns="" id="{A874BEA5-DE5C-4525-8A14-E924797DDAB6}"/>
              </a:ext>
            </a:extLst>
          </p:cNvPr>
          <p:cNvSpPr txBox="1">
            <a:spLocks noChangeArrowheads="1"/>
          </p:cNvSpPr>
          <p:nvPr/>
        </p:nvSpPr>
        <p:spPr bwMode="auto">
          <a:xfrm>
            <a:off x="10225643" y="3810001"/>
            <a:ext cx="36933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pPr>
            <a:r>
              <a:rPr lang="en-US" altLang="en-US" sz="1200">
                <a:solidFill>
                  <a:srgbClr val="003366"/>
                </a:solidFill>
              </a:rPr>
              <a:t>Photo: NOAA</a:t>
            </a:r>
          </a:p>
        </p:txBody>
      </p:sp>
      <p:sp>
        <p:nvSpPr>
          <p:cNvPr id="16391" name="Slide Number Placeholder 6">
            <a:extLst>
              <a:ext uri="{FF2B5EF4-FFF2-40B4-BE49-F238E27FC236}">
                <a16:creationId xmlns:a16="http://schemas.microsoft.com/office/drawing/2014/main" xmlns="" id="{116544BC-6045-4F8E-90D0-4142336A00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fld id="{1730729B-22B6-4A3D-B5C3-D8A010D093C1}" type="slidenum">
              <a:rPr lang="en-US" altLang="en-US" sz="2600">
                <a:solidFill>
                  <a:srgbClr val="FFFFFF"/>
                </a:solidFill>
              </a:rPr>
              <a:pPr fontAlgn="base">
                <a:spcBef>
                  <a:spcPct val="0"/>
                </a:spcBef>
                <a:spcAft>
                  <a:spcPct val="0"/>
                </a:spcAft>
              </a:pPr>
              <a:t>18</a:t>
            </a:fld>
            <a:endParaRPr lang="en-US" altLang="en-US" sz="2600">
              <a:solidFill>
                <a:srgbClr val="FFFFFF"/>
              </a:solidFill>
            </a:endParaRPr>
          </a:p>
        </p:txBody>
      </p:sp>
    </p:spTree>
    <p:extLst>
      <p:ext uri="{BB962C8B-B14F-4D97-AF65-F5344CB8AC3E}">
        <p14:creationId xmlns:p14="http://schemas.microsoft.com/office/powerpoint/2010/main" val="1568011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a:extLst>
              <a:ext uri="{FF2B5EF4-FFF2-40B4-BE49-F238E27FC236}">
                <a16:creationId xmlns:a16="http://schemas.microsoft.com/office/drawing/2014/main" xmlns="" id="{06067CFE-BC22-4387-A512-00B667511DCB}"/>
              </a:ext>
            </a:extLst>
          </p:cNvPr>
          <p:cNvSpPr txBox="1">
            <a:spLocks noChangeArrowheads="1"/>
          </p:cNvSpPr>
          <p:nvPr/>
        </p:nvSpPr>
        <p:spPr bwMode="auto">
          <a:xfrm>
            <a:off x="1828800" y="152401"/>
            <a:ext cx="86106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None/>
            </a:pPr>
            <a:r>
              <a:rPr lang="en-US" altLang="en-US" sz="2400" b="1">
                <a:solidFill>
                  <a:srgbClr val="008000"/>
                </a:solidFill>
                <a:latin typeface="Comic Sans MS" panose="030F0702030302020204" pitchFamily="66" charset="0"/>
                <a:ea typeface="ヒラギノ角ゴ ProN W3"/>
                <a:cs typeface="ヒラギノ角ゴ ProN W3"/>
                <a:sym typeface="Arial" panose="020B0604020202020204" pitchFamily="34" charset="0"/>
              </a:rPr>
              <a:t>Ocean acidification: Impacts on ecological communities</a:t>
            </a:r>
          </a:p>
          <a:p>
            <a:pPr eaLnBrk="1" fontAlgn="base" hangingPunct="1">
              <a:spcBef>
                <a:spcPct val="0"/>
              </a:spcBef>
              <a:spcAft>
                <a:spcPct val="0"/>
              </a:spcAft>
              <a:buNone/>
            </a:pPr>
            <a:endParaRPr lang="en-US" altLang="en-US" sz="2400" b="1">
              <a:solidFill>
                <a:srgbClr val="008000"/>
              </a:solidFill>
              <a:latin typeface="Comic Sans MS" panose="030F0702030302020204" pitchFamily="66" charset="0"/>
              <a:ea typeface="ヒラギノ角ゴ ProN W3"/>
              <a:cs typeface="ヒラギノ角ゴ ProN W3"/>
              <a:sym typeface="Arial" panose="020B0604020202020204" pitchFamily="34" charset="0"/>
            </a:endParaRPr>
          </a:p>
          <a:p>
            <a:pPr eaLnBrk="1" fontAlgn="base" hangingPunct="1">
              <a:spcBef>
                <a:spcPct val="0"/>
              </a:spcBef>
              <a:spcAft>
                <a:spcPct val="0"/>
              </a:spcAft>
              <a:buNone/>
            </a:pPr>
            <a:r>
              <a:rPr lang="en-US" altLang="en-US" sz="2200">
                <a:solidFill>
                  <a:prstClr val="black"/>
                </a:solidFill>
                <a:latin typeface="Comic Sans MS" panose="030F0702030302020204" pitchFamily="66" charset="0"/>
                <a:ea typeface="ヒラギノ角ゴ ProN W3"/>
                <a:cs typeface="ヒラギノ角ゴ ProN W3"/>
                <a:sym typeface="Arial" panose="020B0604020202020204" pitchFamily="34" charset="0"/>
              </a:rPr>
              <a:t>Tropical Oceans </a:t>
            </a:r>
            <a:r>
              <a:rPr lang="en-US" altLang="en-US" sz="2200" i="1">
                <a:solidFill>
                  <a:prstClr val="black"/>
                </a:solidFill>
                <a:latin typeface="Comic Sans MS" panose="030F0702030302020204" pitchFamily="66" charset="0"/>
                <a:ea typeface="ヒラギノ角ゴ ProN W3"/>
                <a:cs typeface="ヒラギノ角ゴ ProN W3"/>
                <a:sym typeface="Arial" panose="020B0604020202020204" pitchFamily="34" charset="0"/>
              </a:rPr>
              <a:t>Predictions: </a:t>
            </a:r>
          </a:p>
          <a:p>
            <a:pPr lvl="1" eaLnBrk="1" fontAlgn="base" hangingPunct="1">
              <a:spcBef>
                <a:spcPct val="0"/>
              </a:spcBef>
              <a:spcAft>
                <a:spcPct val="0"/>
              </a:spcAft>
              <a:buFont typeface="Arial" panose="020B0604020202020204" pitchFamily="34" charset="0"/>
              <a:buChar char="•"/>
            </a:pPr>
            <a:r>
              <a:rPr lang="en-US" altLang="en-US" sz="2200" i="1">
                <a:solidFill>
                  <a:prstClr val="black"/>
                </a:solidFill>
                <a:latin typeface="Comic Sans MS" panose="030F0702030302020204" pitchFamily="66" charset="0"/>
                <a:ea typeface="ヒラギノ角ゴ ProN W3"/>
                <a:cs typeface="ヒラギノ角ゴ ProN W3"/>
                <a:sym typeface="Arial" panose="020B0604020202020204" pitchFamily="34" charset="0"/>
              </a:rPr>
              <a:t> </a:t>
            </a:r>
            <a:r>
              <a:rPr lang="en-US" altLang="en-US" sz="2200" b="1">
                <a:solidFill>
                  <a:srgbClr val="FF0000"/>
                </a:solidFill>
                <a:latin typeface="Comic Sans MS" panose="030F0702030302020204" pitchFamily="66" charset="0"/>
                <a:ea typeface="ヒラギノ角ゴ ProN W3"/>
                <a:cs typeface="ヒラギノ角ゴ ProN W3"/>
                <a:sym typeface="Arial" panose="020B0604020202020204" pitchFamily="34" charset="0"/>
              </a:rPr>
              <a:t>Corals</a:t>
            </a:r>
            <a:r>
              <a:rPr lang="en-US" altLang="en-US" sz="2200">
                <a:solidFill>
                  <a:prstClr val="black"/>
                </a:solidFill>
                <a:latin typeface="Comic Sans MS" panose="030F0702030302020204" pitchFamily="66" charset="0"/>
                <a:ea typeface="ヒラギノ角ゴ ProN W3"/>
                <a:cs typeface="ヒラギノ角ゴ ProN W3"/>
                <a:sym typeface="Arial" panose="020B0604020202020204" pitchFamily="34" charset="0"/>
              </a:rPr>
              <a:t> will become increasingly </a:t>
            </a:r>
            <a:r>
              <a:rPr lang="en-US" altLang="en-US" sz="2200" b="1">
                <a:solidFill>
                  <a:srgbClr val="FF0000"/>
                </a:solidFill>
                <a:latin typeface="Comic Sans MS" panose="030F0702030302020204" pitchFamily="66" charset="0"/>
                <a:ea typeface="ヒラギノ角ゴ ProN W3"/>
                <a:cs typeface="ヒラギノ角ゴ ProN W3"/>
                <a:sym typeface="Arial" panose="020B0604020202020204" pitchFamily="34" charset="0"/>
              </a:rPr>
              <a:t>rare</a:t>
            </a:r>
          </a:p>
          <a:p>
            <a:pPr lvl="1" eaLnBrk="1" fontAlgn="base" hangingPunct="1">
              <a:spcBef>
                <a:spcPct val="0"/>
              </a:spcBef>
              <a:spcAft>
                <a:spcPct val="0"/>
              </a:spcAft>
              <a:buFont typeface="Arial" panose="020B0604020202020204" pitchFamily="34" charset="0"/>
              <a:buChar char="•"/>
            </a:pPr>
            <a:r>
              <a:rPr lang="en-US" altLang="en-US" sz="2200">
                <a:solidFill>
                  <a:prstClr val="black"/>
                </a:solidFill>
                <a:latin typeface="Comic Sans MS" panose="030F0702030302020204" pitchFamily="66" charset="0"/>
                <a:ea typeface="ヒラギノ角ゴ ProN W3"/>
                <a:cs typeface="ヒラギノ角ゴ ProN W3"/>
                <a:sym typeface="Arial" panose="020B0604020202020204" pitchFamily="34" charset="0"/>
              </a:rPr>
              <a:t> </a:t>
            </a:r>
            <a:r>
              <a:rPr lang="en-US" altLang="en-US" sz="2200" b="1">
                <a:solidFill>
                  <a:srgbClr val="FF0000"/>
                </a:solidFill>
                <a:latin typeface="Comic Sans MS" panose="030F0702030302020204" pitchFamily="66" charset="0"/>
                <a:ea typeface="ヒラギノ角ゴ ProN W3"/>
                <a:cs typeface="ヒラギノ角ゴ ProN W3"/>
                <a:sym typeface="Arial" panose="020B0604020202020204" pitchFamily="34" charset="0"/>
              </a:rPr>
              <a:t>Algae</a:t>
            </a:r>
            <a:r>
              <a:rPr lang="en-US" altLang="en-US" sz="2200">
                <a:solidFill>
                  <a:prstClr val="black"/>
                </a:solidFill>
                <a:latin typeface="Comic Sans MS" panose="030F0702030302020204" pitchFamily="66" charset="0"/>
                <a:ea typeface="ヒラギノ角ゴ ProN W3"/>
                <a:cs typeface="ヒラギノ角ゴ ProN W3"/>
                <a:sym typeface="Arial" panose="020B0604020202020204" pitchFamily="34" charset="0"/>
              </a:rPr>
              <a:t> will become </a:t>
            </a:r>
            <a:r>
              <a:rPr lang="en-US" altLang="en-US" sz="2200" b="1">
                <a:solidFill>
                  <a:srgbClr val="FF0000"/>
                </a:solidFill>
                <a:latin typeface="Comic Sans MS" panose="030F0702030302020204" pitchFamily="66" charset="0"/>
                <a:ea typeface="ヒラギノ角ゴ ProN W3"/>
                <a:cs typeface="ヒラギノ角ゴ ProN W3"/>
                <a:sym typeface="Arial" panose="020B0604020202020204" pitchFamily="34" charset="0"/>
              </a:rPr>
              <a:t>more abundant</a:t>
            </a:r>
          </a:p>
          <a:p>
            <a:pPr lvl="1" eaLnBrk="1" fontAlgn="base" hangingPunct="1">
              <a:spcBef>
                <a:spcPct val="0"/>
              </a:spcBef>
              <a:spcAft>
                <a:spcPct val="0"/>
              </a:spcAft>
              <a:buFont typeface="Arial" panose="020B0604020202020204" pitchFamily="34" charset="0"/>
              <a:buChar char="•"/>
            </a:pPr>
            <a:r>
              <a:rPr lang="en-US" altLang="en-US" sz="2200">
                <a:solidFill>
                  <a:prstClr val="black"/>
                </a:solidFill>
                <a:latin typeface="Comic Sans MS" panose="030F0702030302020204" pitchFamily="66" charset="0"/>
                <a:ea typeface="ヒラギノ角ゴ ProN W3"/>
                <a:cs typeface="ヒラギノ角ゴ ProN W3"/>
                <a:sym typeface="Arial" panose="020B0604020202020204" pitchFamily="34" charset="0"/>
              </a:rPr>
              <a:t> Because coral reefs support so many animals, 	</a:t>
            </a:r>
            <a:r>
              <a:rPr lang="en-US" altLang="en-US" sz="2200" b="1">
                <a:solidFill>
                  <a:srgbClr val="FF0000"/>
                </a:solidFill>
                <a:latin typeface="Comic Sans MS" panose="030F0702030302020204" pitchFamily="66" charset="0"/>
                <a:ea typeface="ヒラギノ角ゴ ProN W3"/>
                <a:cs typeface="ヒラギノ角ゴ ProN W3"/>
                <a:sym typeface="Arial" panose="020B0604020202020204" pitchFamily="34" charset="0"/>
              </a:rPr>
              <a:t>biodiversity will decline</a:t>
            </a:r>
          </a:p>
        </p:txBody>
      </p:sp>
      <p:pic>
        <p:nvPicPr>
          <p:cNvPr id="40963" name="Picture 6">
            <a:extLst>
              <a:ext uri="{FF2B5EF4-FFF2-40B4-BE49-F238E27FC236}">
                <a16:creationId xmlns:a16="http://schemas.microsoft.com/office/drawing/2014/main" xmlns="" id="{441299C1-A21A-46EA-81EB-D641F3BB9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743200"/>
            <a:ext cx="8077200"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21">
            <a:extLst>
              <a:ext uri="{FF2B5EF4-FFF2-40B4-BE49-F238E27FC236}">
                <a16:creationId xmlns:a16="http://schemas.microsoft.com/office/drawing/2014/main" xmlns="" id="{2D301ABA-1A71-41A1-9C50-3D41206AE0DE}"/>
              </a:ext>
            </a:extLst>
          </p:cNvPr>
          <p:cNvSpPr>
            <a:spLocks noChangeArrowheads="1"/>
          </p:cNvSpPr>
          <p:nvPr/>
        </p:nvSpPr>
        <p:spPr bwMode="auto">
          <a:xfrm>
            <a:off x="1524001" y="6488114"/>
            <a:ext cx="3179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fontAlgn="base" hangingPunct="1">
              <a:spcBef>
                <a:spcPct val="0"/>
              </a:spcBef>
              <a:spcAft>
                <a:spcPct val="0"/>
              </a:spcAft>
              <a:buNone/>
            </a:pPr>
            <a:r>
              <a:rPr lang="it-IT" altLang="en-US" sz="1800">
                <a:solidFill>
                  <a:prstClr val="black"/>
                </a:solidFill>
                <a:latin typeface="Comic Sans MS" panose="030F0702030302020204" pitchFamily="66" charset="0"/>
                <a:ea typeface="ヒラギノ角ゴ ProN W3"/>
                <a:cs typeface="ヒラギノ角ゴ ProN W3"/>
                <a:sym typeface="Arial" panose="020B0604020202020204" pitchFamily="34" charset="0"/>
              </a:rPr>
              <a:t>Hoegh-Guldberg </a:t>
            </a:r>
            <a:r>
              <a:rPr lang="it-IT" altLang="en-US" sz="1800" i="1">
                <a:solidFill>
                  <a:prstClr val="black"/>
                </a:solidFill>
                <a:latin typeface="Comic Sans MS" panose="030F0702030302020204" pitchFamily="66" charset="0"/>
                <a:ea typeface="ヒラギノ角ゴ ProN W3"/>
                <a:cs typeface="ヒラギノ角ゴ ProN W3"/>
                <a:sym typeface="Arial" panose="020B0604020202020204" pitchFamily="34" charset="0"/>
              </a:rPr>
              <a:t>et al</a:t>
            </a:r>
            <a:r>
              <a:rPr lang="it-IT" altLang="en-US" sz="1800">
                <a:solidFill>
                  <a:prstClr val="black"/>
                </a:solidFill>
                <a:latin typeface="Comic Sans MS" panose="030F0702030302020204" pitchFamily="66" charset="0"/>
                <a:ea typeface="ヒラギノ角ゴ ProN W3"/>
                <a:cs typeface="ヒラギノ角ゴ ProN W3"/>
                <a:sym typeface="Arial" panose="020B0604020202020204" pitchFamily="34" charset="0"/>
              </a:rPr>
              <a:t>. 2007</a:t>
            </a:r>
            <a:endParaRPr lang="en-US" altLang="en-US" sz="1800">
              <a:solidFill>
                <a:prstClr val="black"/>
              </a:solidFill>
              <a:latin typeface="Comic Sans MS" panose="030F0702030302020204" pitchFamily="66" charset="0"/>
              <a:ea typeface="ヒラギノ角ゴ ProN W3"/>
              <a:cs typeface="ヒラギノ角ゴ ProN W3"/>
              <a:sym typeface="Arial" panose="020B0604020202020204" pitchFamily="34" charset="0"/>
            </a:endParaRPr>
          </a:p>
        </p:txBody>
      </p:sp>
      <p:cxnSp>
        <p:nvCxnSpPr>
          <p:cNvPr id="40965" name="Straight Arrow Connector 24">
            <a:extLst>
              <a:ext uri="{FF2B5EF4-FFF2-40B4-BE49-F238E27FC236}">
                <a16:creationId xmlns:a16="http://schemas.microsoft.com/office/drawing/2014/main" xmlns="" id="{15B49E87-DADF-47AA-8C5F-334DC148C821}"/>
              </a:ext>
            </a:extLst>
          </p:cNvPr>
          <p:cNvCxnSpPr>
            <a:cxnSpLocks noChangeShapeType="1"/>
          </p:cNvCxnSpPr>
          <p:nvPr/>
        </p:nvCxnSpPr>
        <p:spPr bwMode="auto">
          <a:xfrm>
            <a:off x="4114800" y="3581400"/>
            <a:ext cx="1143000" cy="0"/>
          </a:xfrm>
          <a:prstGeom prst="straightConnector1">
            <a:avLst/>
          </a:prstGeom>
          <a:noFill/>
          <a:ln w="762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40966" name="Straight Arrow Connector 27">
            <a:extLst>
              <a:ext uri="{FF2B5EF4-FFF2-40B4-BE49-F238E27FC236}">
                <a16:creationId xmlns:a16="http://schemas.microsoft.com/office/drawing/2014/main" xmlns="" id="{4F45043C-AE86-4F95-9A48-1E2B4AF5BAC4}"/>
              </a:ext>
            </a:extLst>
          </p:cNvPr>
          <p:cNvCxnSpPr>
            <a:cxnSpLocks noChangeShapeType="1"/>
          </p:cNvCxnSpPr>
          <p:nvPr/>
        </p:nvCxnSpPr>
        <p:spPr bwMode="auto">
          <a:xfrm>
            <a:off x="7010400" y="3581400"/>
            <a:ext cx="1143000" cy="0"/>
          </a:xfrm>
          <a:prstGeom prst="straightConnector1">
            <a:avLst/>
          </a:prstGeom>
          <a:noFill/>
          <a:ln w="76200" algn="ctr">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7117923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07C40-3DC8-457A-A4B5-EE509AA55276}"/>
              </a:ext>
            </a:extLst>
          </p:cNvPr>
          <p:cNvSpPr>
            <a:spLocks noGrp="1"/>
          </p:cNvSpPr>
          <p:nvPr>
            <p:ph type="title"/>
          </p:nvPr>
        </p:nvSpPr>
        <p:spPr/>
        <p:txBody>
          <a:bodyPr/>
          <a:lstStyle/>
          <a:p>
            <a:r>
              <a:rPr lang="en-US" dirty="0"/>
              <a:t>Catalyst – 2/19/19</a:t>
            </a:r>
          </a:p>
        </p:txBody>
      </p:sp>
      <p:sp>
        <p:nvSpPr>
          <p:cNvPr id="3" name="Content Placeholder 2">
            <a:extLst>
              <a:ext uri="{FF2B5EF4-FFF2-40B4-BE49-F238E27FC236}">
                <a16:creationId xmlns:a16="http://schemas.microsoft.com/office/drawing/2014/main" xmlns="" id="{256A0E8D-7B7B-40D0-9A28-AF7445922287}"/>
              </a:ext>
            </a:extLst>
          </p:cNvPr>
          <p:cNvSpPr>
            <a:spLocks noGrp="1"/>
          </p:cNvSpPr>
          <p:nvPr>
            <p:ph idx="1"/>
          </p:nvPr>
        </p:nvSpPr>
        <p:spPr/>
        <p:txBody>
          <a:bodyPr/>
          <a:lstStyle/>
          <a:p>
            <a:pPr marL="0" indent="0">
              <a:buNone/>
            </a:pPr>
            <a:r>
              <a:rPr lang="en-US" dirty="0"/>
              <a:t>Determine the conjugate bases of the following acids: </a:t>
            </a:r>
          </a:p>
          <a:p>
            <a:pPr marL="0" indent="0">
              <a:buNone/>
            </a:pPr>
            <a:endParaRPr lang="en-US" dirty="0"/>
          </a:p>
          <a:p>
            <a:pPr marL="0" indent="0">
              <a:buNone/>
            </a:pPr>
            <a:r>
              <a:rPr lang="en-US" dirty="0"/>
              <a:t>HCl</a:t>
            </a:r>
          </a:p>
          <a:p>
            <a:pPr marL="0" indent="0">
              <a:buNone/>
            </a:pPr>
            <a:r>
              <a:rPr lang="en-US" dirty="0"/>
              <a:t>HNO</a:t>
            </a:r>
            <a:r>
              <a:rPr lang="en-US" baseline="-25000" dirty="0"/>
              <a:t>3</a:t>
            </a:r>
            <a:endParaRPr lang="en-US" dirty="0"/>
          </a:p>
          <a:p>
            <a:pPr marL="0" indent="0">
              <a:buNone/>
            </a:pPr>
            <a:r>
              <a:rPr lang="en-US" dirty="0"/>
              <a:t>H</a:t>
            </a:r>
            <a:r>
              <a:rPr lang="en-US" baseline="-25000" dirty="0"/>
              <a:t>2</a:t>
            </a:r>
            <a:r>
              <a:rPr lang="en-US" dirty="0"/>
              <a:t>SO</a:t>
            </a:r>
            <a:r>
              <a:rPr lang="en-US" baseline="-25000" dirty="0"/>
              <a:t>3</a:t>
            </a:r>
          </a:p>
        </p:txBody>
      </p:sp>
    </p:spTree>
    <p:extLst>
      <p:ext uri="{BB962C8B-B14F-4D97-AF65-F5344CB8AC3E}">
        <p14:creationId xmlns:p14="http://schemas.microsoft.com/office/powerpoint/2010/main" val="2099784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C4007A9-F2EE-4C2A-8C8B-8150E01C6BE0}"/>
              </a:ext>
            </a:extLst>
          </p:cNvPr>
          <p:cNvPicPr>
            <a:picLocks noChangeAspect="1"/>
          </p:cNvPicPr>
          <p:nvPr/>
        </p:nvPicPr>
        <p:blipFill>
          <a:blip r:embed="rId2"/>
          <a:stretch>
            <a:fillRect/>
          </a:stretch>
        </p:blipFill>
        <p:spPr>
          <a:xfrm>
            <a:off x="866362" y="0"/>
            <a:ext cx="10459276" cy="6837752"/>
          </a:xfrm>
          <a:prstGeom prst="rect">
            <a:avLst/>
          </a:prstGeom>
        </p:spPr>
      </p:pic>
    </p:spTree>
    <p:extLst>
      <p:ext uri="{BB962C8B-B14F-4D97-AF65-F5344CB8AC3E}">
        <p14:creationId xmlns:p14="http://schemas.microsoft.com/office/powerpoint/2010/main" val="45998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8ECD3-7786-4A55-A1EF-82969286DEDB}"/>
              </a:ext>
            </a:extLst>
          </p:cNvPr>
          <p:cNvSpPr>
            <a:spLocks noGrp="1"/>
          </p:cNvSpPr>
          <p:nvPr>
            <p:ph type="title"/>
          </p:nvPr>
        </p:nvSpPr>
        <p:spPr/>
        <p:txBody>
          <a:bodyPr/>
          <a:lstStyle/>
          <a:p>
            <a:r>
              <a:rPr lang="en-US" dirty="0"/>
              <a:t>The Great Barrier Reef - Australia</a:t>
            </a:r>
          </a:p>
        </p:txBody>
      </p:sp>
      <p:pic>
        <p:nvPicPr>
          <p:cNvPr id="5" name="Picture 4">
            <a:extLst>
              <a:ext uri="{FF2B5EF4-FFF2-40B4-BE49-F238E27FC236}">
                <a16:creationId xmlns:a16="http://schemas.microsoft.com/office/drawing/2014/main" xmlns="" id="{A3DD8227-9C4F-42D8-AA59-6C00E9F45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7" y="1805003"/>
            <a:ext cx="6167083" cy="4557370"/>
          </a:xfrm>
          <a:prstGeom prst="rect">
            <a:avLst/>
          </a:prstGeom>
        </p:spPr>
      </p:pic>
      <p:sp>
        <p:nvSpPr>
          <p:cNvPr id="6" name="TextBox 5">
            <a:extLst>
              <a:ext uri="{FF2B5EF4-FFF2-40B4-BE49-F238E27FC236}">
                <a16:creationId xmlns:a16="http://schemas.microsoft.com/office/drawing/2014/main" xmlns="" id="{DC171071-CDF3-433F-B84D-610CFCA44DDA}"/>
              </a:ext>
            </a:extLst>
          </p:cNvPr>
          <p:cNvSpPr txBox="1"/>
          <p:nvPr/>
        </p:nvSpPr>
        <p:spPr>
          <a:xfrm>
            <a:off x="6699744" y="1805003"/>
            <a:ext cx="4634144" cy="3877985"/>
          </a:xfrm>
          <a:prstGeom prst="rect">
            <a:avLst/>
          </a:prstGeom>
          <a:noFill/>
        </p:spPr>
        <p:txBody>
          <a:bodyPr wrap="square" rtlCol="0">
            <a:spAutoFit/>
          </a:bodyPr>
          <a:lstStyle/>
          <a:p>
            <a:pPr marL="285750" indent="-285750">
              <a:buFont typeface="Arial" panose="020B0604020202020204" pitchFamily="34" charset="0"/>
              <a:buChar char="•"/>
            </a:pPr>
            <a:r>
              <a:rPr lang="en-US" sz="2400" dirty="0"/>
              <a:t>Comprised of over 3000 individual reef systems</a:t>
            </a:r>
          </a:p>
          <a:p>
            <a:pPr marL="285750" indent="-285750">
              <a:buFont typeface="Arial" panose="020B0604020202020204" pitchFamily="34" charset="0"/>
              <a:buChar char="•"/>
            </a:pPr>
            <a:r>
              <a:rPr lang="en-US" sz="2400" dirty="0"/>
              <a:t>1500 fish species</a:t>
            </a:r>
          </a:p>
          <a:p>
            <a:pPr marL="285750" indent="-285750">
              <a:buFont typeface="Arial" panose="020B0604020202020204" pitchFamily="34" charset="0"/>
              <a:buChar char="•"/>
            </a:pPr>
            <a:r>
              <a:rPr lang="en-US" sz="2400" dirty="0"/>
              <a:t>5000 mollusk species</a:t>
            </a:r>
          </a:p>
          <a:p>
            <a:pPr marL="285750" indent="-285750">
              <a:buFont typeface="Arial" panose="020B0604020202020204" pitchFamily="34" charset="0"/>
              <a:buChar char="•"/>
            </a:pPr>
            <a:r>
              <a:rPr lang="en-US" sz="2400" dirty="0"/>
              <a:t>400 coral species</a:t>
            </a:r>
          </a:p>
          <a:p>
            <a:pPr marL="285750" indent="-285750">
              <a:buFont typeface="Arial" panose="020B0604020202020204" pitchFamily="34" charset="0"/>
              <a:buChar char="•"/>
            </a:pPr>
            <a:r>
              <a:rPr lang="en-US" sz="2400" dirty="0"/>
              <a:t>30 species of whales</a:t>
            </a:r>
          </a:p>
          <a:p>
            <a:pPr marL="285750" indent="-285750">
              <a:buFont typeface="Arial" panose="020B0604020202020204" pitchFamily="34" charset="0"/>
              <a:buChar char="•"/>
            </a:pPr>
            <a:r>
              <a:rPr lang="en-US" sz="2400" dirty="0"/>
              <a:t>Sea turtles, sea snakes, nesting birds, etc. </a:t>
            </a:r>
          </a:p>
          <a:p>
            <a:endParaRPr lang="en-US" dirty="0"/>
          </a:p>
          <a:p>
            <a:endParaRPr lang="en-US" dirty="0"/>
          </a:p>
          <a:p>
            <a:endParaRPr lang="en-US" dirty="0"/>
          </a:p>
        </p:txBody>
      </p:sp>
    </p:spTree>
    <p:extLst>
      <p:ext uri="{BB962C8B-B14F-4D97-AF65-F5344CB8AC3E}">
        <p14:creationId xmlns:p14="http://schemas.microsoft.com/office/powerpoint/2010/main" val="657265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8ECD3-7786-4A55-A1EF-82969286DEDB}"/>
              </a:ext>
            </a:extLst>
          </p:cNvPr>
          <p:cNvSpPr>
            <a:spLocks noGrp="1"/>
          </p:cNvSpPr>
          <p:nvPr>
            <p:ph type="title"/>
          </p:nvPr>
        </p:nvSpPr>
        <p:spPr/>
        <p:txBody>
          <a:bodyPr/>
          <a:lstStyle/>
          <a:p>
            <a:r>
              <a:rPr lang="en-US" dirty="0"/>
              <a:t>The Great Barrier Reef</a:t>
            </a:r>
          </a:p>
        </p:txBody>
      </p:sp>
      <p:pic>
        <p:nvPicPr>
          <p:cNvPr id="3" name="Picture 2">
            <a:extLst>
              <a:ext uri="{FF2B5EF4-FFF2-40B4-BE49-F238E27FC236}">
                <a16:creationId xmlns:a16="http://schemas.microsoft.com/office/drawing/2014/main" xmlns="" id="{EF792D86-2BD1-423D-B313-CC908A30BE34}"/>
              </a:ext>
            </a:extLst>
          </p:cNvPr>
          <p:cNvPicPr>
            <a:picLocks noChangeAspect="1"/>
          </p:cNvPicPr>
          <p:nvPr/>
        </p:nvPicPr>
        <p:blipFill>
          <a:blip r:embed="rId2"/>
          <a:stretch>
            <a:fillRect/>
          </a:stretch>
        </p:blipFill>
        <p:spPr>
          <a:xfrm>
            <a:off x="1219200" y="2203419"/>
            <a:ext cx="9753600" cy="3409950"/>
          </a:xfrm>
          <a:prstGeom prst="rect">
            <a:avLst/>
          </a:prstGeom>
        </p:spPr>
      </p:pic>
    </p:spTree>
    <p:extLst>
      <p:ext uri="{BB962C8B-B14F-4D97-AF65-F5344CB8AC3E}">
        <p14:creationId xmlns:p14="http://schemas.microsoft.com/office/powerpoint/2010/main" val="3028238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B658D44-D959-40D8-820F-3863118FD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955" y="170895"/>
            <a:ext cx="10736090" cy="6516210"/>
          </a:xfrm>
          <a:prstGeom prst="rect">
            <a:avLst/>
          </a:prstGeom>
        </p:spPr>
      </p:pic>
    </p:spTree>
    <p:extLst>
      <p:ext uri="{BB962C8B-B14F-4D97-AF65-F5344CB8AC3E}">
        <p14:creationId xmlns:p14="http://schemas.microsoft.com/office/powerpoint/2010/main" val="374756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DACA0-545D-48E2-AA96-B3EFB106A548}"/>
              </a:ext>
            </a:extLst>
          </p:cNvPr>
          <p:cNvSpPr>
            <a:spLocks noGrp="1"/>
          </p:cNvSpPr>
          <p:nvPr>
            <p:ph type="title"/>
          </p:nvPr>
        </p:nvSpPr>
        <p:spPr/>
        <p:txBody>
          <a:bodyPr/>
          <a:lstStyle/>
          <a:p>
            <a:r>
              <a:rPr lang="en-US" dirty="0"/>
              <a:t>This Week…</a:t>
            </a:r>
          </a:p>
        </p:txBody>
      </p:sp>
      <p:sp>
        <p:nvSpPr>
          <p:cNvPr id="3" name="Content Placeholder 2">
            <a:extLst>
              <a:ext uri="{FF2B5EF4-FFF2-40B4-BE49-F238E27FC236}">
                <a16:creationId xmlns:a16="http://schemas.microsoft.com/office/drawing/2014/main" xmlns="" id="{5FA1783C-ECC4-4C2E-93BE-BFAFF79F640E}"/>
              </a:ext>
            </a:extLst>
          </p:cNvPr>
          <p:cNvSpPr>
            <a:spLocks noGrp="1"/>
          </p:cNvSpPr>
          <p:nvPr>
            <p:ph idx="1"/>
          </p:nvPr>
        </p:nvSpPr>
        <p:spPr/>
        <p:txBody>
          <a:bodyPr>
            <a:normAutofit/>
          </a:bodyPr>
          <a:lstStyle/>
          <a:p>
            <a:pPr marL="514350" indent="-514350">
              <a:buFont typeface="+mj-lt"/>
              <a:buAutoNum type="arabicPeriod"/>
            </a:pPr>
            <a:r>
              <a:rPr lang="en-US" sz="3200" dirty="0"/>
              <a:t>We will explore the effects of CO</a:t>
            </a:r>
            <a:r>
              <a:rPr lang="en-US" sz="3200" baseline="-25000" dirty="0"/>
              <a:t>2</a:t>
            </a:r>
            <a:r>
              <a:rPr lang="en-US" sz="3200" dirty="0"/>
              <a:t> on oceans and solutions</a:t>
            </a:r>
          </a:p>
          <a:p>
            <a:pPr marL="514350" indent="-514350">
              <a:buFont typeface="+mj-lt"/>
              <a:buAutoNum type="arabicPeriod"/>
            </a:pPr>
            <a:r>
              <a:rPr lang="en-US" sz="3200" dirty="0"/>
              <a:t>We will research the underlying causes of oceans becoming more acidic and the impacts of this acidification on life on Earth</a:t>
            </a:r>
          </a:p>
          <a:p>
            <a:pPr marL="514350" indent="-514350">
              <a:buFont typeface="+mj-lt"/>
              <a:buAutoNum type="arabicPeriod"/>
            </a:pPr>
            <a:r>
              <a:rPr lang="en-US" sz="3200" dirty="0"/>
              <a:t>We will construct Public Safety Announcement posters (in class) depicting the main points of our findings</a:t>
            </a:r>
          </a:p>
        </p:txBody>
      </p:sp>
    </p:spTree>
    <p:extLst>
      <p:ext uri="{BB962C8B-B14F-4D97-AF65-F5344CB8AC3E}">
        <p14:creationId xmlns:p14="http://schemas.microsoft.com/office/powerpoint/2010/main" val="683886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77067B-42BD-4B13-9AF1-0D509EA4BA4A}"/>
              </a:ext>
            </a:extLst>
          </p:cNvPr>
          <p:cNvSpPr>
            <a:spLocks noGrp="1"/>
          </p:cNvSpPr>
          <p:nvPr>
            <p:ph type="title"/>
          </p:nvPr>
        </p:nvSpPr>
        <p:spPr/>
        <p:txBody>
          <a:bodyPr/>
          <a:lstStyle/>
          <a:p>
            <a:r>
              <a:rPr lang="en-US" dirty="0"/>
              <a:t>Predict the Products! </a:t>
            </a:r>
          </a:p>
        </p:txBody>
      </p:sp>
      <p:sp>
        <p:nvSpPr>
          <p:cNvPr id="3" name="Content Placeholder 2">
            <a:extLst>
              <a:ext uri="{FF2B5EF4-FFF2-40B4-BE49-F238E27FC236}">
                <a16:creationId xmlns:a16="http://schemas.microsoft.com/office/drawing/2014/main" xmlns="" id="{E15D4A55-57EB-4BC9-A0E3-F4C80EBE8D3E}"/>
              </a:ext>
            </a:extLst>
          </p:cNvPr>
          <p:cNvSpPr>
            <a:spLocks noGrp="1"/>
          </p:cNvSpPr>
          <p:nvPr>
            <p:ph idx="1"/>
          </p:nvPr>
        </p:nvSpPr>
        <p:spPr>
          <a:xfrm>
            <a:off x="838200" y="1502229"/>
            <a:ext cx="10515600" cy="4990646"/>
          </a:xfrm>
        </p:spPr>
        <p:txBody>
          <a:bodyPr>
            <a:normAutofit/>
          </a:bodyPr>
          <a:lstStyle/>
          <a:p>
            <a:pPr marL="514350" indent="-514350">
              <a:buFont typeface="+mj-lt"/>
              <a:buAutoNum type="arabicPeriod"/>
            </a:pPr>
            <a:r>
              <a:rPr lang="en-US" sz="3200" dirty="0"/>
              <a:t>Al + O</a:t>
            </a:r>
            <a:r>
              <a:rPr lang="en-US" sz="3200" baseline="-25000" dirty="0"/>
              <a:t>2</a:t>
            </a:r>
            <a:r>
              <a:rPr lang="en-US" sz="3200" dirty="0"/>
              <a:t> </a:t>
            </a:r>
            <a:r>
              <a:rPr lang="en-US" sz="3200" dirty="0">
                <a:sym typeface="Wingdings" panose="05000000000000000000" pitchFamily="2" charset="2"/>
              </a:rPr>
              <a:t> </a:t>
            </a:r>
          </a:p>
          <a:p>
            <a:pPr marL="514350" indent="-514350">
              <a:buFont typeface="+mj-lt"/>
              <a:buAutoNum type="arabicPeriod"/>
            </a:pPr>
            <a:r>
              <a:rPr lang="en-US" sz="3200" dirty="0">
                <a:sym typeface="Wingdings" panose="05000000000000000000" pitchFamily="2" charset="2"/>
              </a:rPr>
              <a:t>Mg + O</a:t>
            </a:r>
            <a:r>
              <a:rPr lang="en-US" sz="3200" baseline="-25000" dirty="0">
                <a:sym typeface="Wingdings" panose="05000000000000000000" pitchFamily="2" charset="2"/>
              </a:rPr>
              <a:t>2</a:t>
            </a:r>
            <a:r>
              <a:rPr lang="en-US" sz="3200" dirty="0">
                <a:sym typeface="Wingdings" panose="05000000000000000000" pitchFamily="2" charset="2"/>
              </a:rPr>
              <a:t>  </a:t>
            </a:r>
          </a:p>
          <a:p>
            <a:pPr marL="514350" indent="-514350">
              <a:buFont typeface="+mj-lt"/>
              <a:buAutoNum type="arabicPeriod"/>
            </a:pPr>
            <a:r>
              <a:rPr lang="en-US" sz="3200" dirty="0">
                <a:sym typeface="Wingdings" panose="05000000000000000000" pitchFamily="2" charset="2"/>
              </a:rPr>
              <a:t>C</a:t>
            </a:r>
            <a:r>
              <a:rPr lang="en-US" sz="3200" baseline="-25000" dirty="0">
                <a:sym typeface="Wingdings" panose="05000000000000000000" pitchFamily="2" charset="2"/>
              </a:rPr>
              <a:t>6</a:t>
            </a:r>
            <a:r>
              <a:rPr lang="en-US" sz="3200" dirty="0">
                <a:sym typeface="Wingdings" panose="05000000000000000000" pitchFamily="2" charset="2"/>
              </a:rPr>
              <a:t>H</a:t>
            </a:r>
            <a:r>
              <a:rPr lang="en-US" sz="3200" baseline="-25000" dirty="0">
                <a:sym typeface="Wingdings" panose="05000000000000000000" pitchFamily="2" charset="2"/>
              </a:rPr>
              <a:t>10</a:t>
            </a:r>
            <a:r>
              <a:rPr lang="en-US" sz="3200" dirty="0">
                <a:sym typeface="Wingdings" panose="05000000000000000000" pitchFamily="2" charset="2"/>
              </a:rPr>
              <a:t>O</a:t>
            </a:r>
            <a:r>
              <a:rPr lang="en-US" sz="3200" baseline="-25000" dirty="0">
                <a:sym typeface="Wingdings" panose="05000000000000000000" pitchFamily="2" charset="2"/>
              </a:rPr>
              <a:t>5</a:t>
            </a:r>
            <a:r>
              <a:rPr lang="en-US" sz="3200" dirty="0">
                <a:sym typeface="Wingdings" panose="05000000000000000000" pitchFamily="2" charset="2"/>
              </a:rPr>
              <a:t> + O</a:t>
            </a:r>
            <a:r>
              <a:rPr lang="en-US" sz="3200" baseline="-25000" dirty="0">
                <a:sym typeface="Wingdings" panose="05000000000000000000" pitchFamily="2" charset="2"/>
              </a:rPr>
              <a:t>2</a:t>
            </a:r>
            <a:r>
              <a:rPr lang="en-US" sz="3200" dirty="0">
                <a:sym typeface="Wingdings" panose="05000000000000000000" pitchFamily="2" charset="2"/>
              </a:rPr>
              <a:t>  </a:t>
            </a:r>
          </a:p>
          <a:p>
            <a:pPr marL="514350" indent="-514350">
              <a:buFont typeface="+mj-lt"/>
              <a:buAutoNum type="arabicPeriod"/>
            </a:pPr>
            <a:r>
              <a:rPr lang="en-US" sz="3200" dirty="0">
                <a:sym typeface="Wingdings" panose="05000000000000000000" pitchFamily="2" charset="2"/>
              </a:rPr>
              <a:t>Zn + HCl  </a:t>
            </a:r>
          </a:p>
          <a:p>
            <a:pPr marL="514350" indent="-514350">
              <a:buFont typeface="+mj-lt"/>
              <a:buAutoNum type="arabicPeriod"/>
            </a:pPr>
            <a:r>
              <a:rPr lang="en-US" sz="3200" dirty="0">
                <a:sym typeface="Wingdings" panose="05000000000000000000" pitchFamily="2" charset="2"/>
              </a:rPr>
              <a:t>Fe + CuSO</a:t>
            </a:r>
            <a:r>
              <a:rPr lang="en-US" sz="3200" baseline="-25000" dirty="0">
                <a:sym typeface="Wingdings" panose="05000000000000000000" pitchFamily="2" charset="2"/>
              </a:rPr>
              <a:t>4</a:t>
            </a:r>
            <a:r>
              <a:rPr lang="en-US" sz="3200" dirty="0">
                <a:sym typeface="Wingdings" panose="05000000000000000000" pitchFamily="2" charset="2"/>
              </a:rPr>
              <a:t>  </a:t>
            </a:r>
          </a:p>
          <a:p>
            <a:pPr marL="514350" indent="-514350">
              <a:buFont typeface="+mj-lt"/>
              <a:buAutoNum type="arabicPeriod"/>
            </a:pPr>
            <a:r>
              <a:rPr lang="en-US" sz="3200" dirty="0" err="1">
                <a:sym typeface="Wingdings" panose="05000000000000000000" pitchFamily="2" charset="2"/>
              </a:rPr>
              <a:t>BaCl</a:t>
            </a:r>
            <a:r>
              <a:rPr lang="en-US" sz="3200" dirty="0">
                <a:sym typeface="Wingdings" panose="05000000000000000000" pitchFamily="2" charset="2"/>
              </a:rPr>
              <a:t> + NaSO</a:t>
            </a:r>
            <a:r>
              <a:rPr lang="en-US" sz="3200" baseline="-25000" dirty="0">
                <a:sym typeface="Wingdings" panose="05000000000000000000" pitchFamily="2" charset="2"/>
              </a:rPr>
              <a:t>4</a:t>
            </a:r>
            <a:r>
              <a:rPr lang="en-US" sz="3200" dirty="0">
                <a:sym typeface="Wingdings" panose="05000000000000000000" pitchFamily="2" charset="2"/>
              </a:rPr>
              <a:t>  </a:t>
            </a:r>
          </a:p>
          <a:p>
            <a:pPr marL="514350" indent="-514350">
              <a:buFont typeface="+mj-lt"/>
              <a:buAutoNum type="arabicPeriod"/>
            </a:pPr>
            <a:r>
              <a:rPr lang="en-US" sz="3200" dirty="0">
                <a:sym typeface="Wingdings" panose="05000000000000000000" pitchFamily="2" charset="2"/>
              </a:rPr>
              <a:t>KI + Pb(NO</a:t>
            </a:r>
            <a:r>
              <a:rPr lang="en-US" sz="3200" baseline="-25000" dirty="0">
                <a:sym typeface="Wingdings" panose="05000000000000000000" pitchFamily="2" charset="2"/>
              </a:rPr>
              <a:t>3</a:t>
            </a:r>
            <a:r>
              <a:rPr lang="en-US" sz="3200" dirty="0">
                <a:sym typeface="Wingdings" panose="05000000000000000000" pitchFamily="2" charset="2"/>
              </a:rPr>
              <a:t>)</a:t>
            </a:r>
            <a:r>
              <a:rPr lang="en-US" sz="3200" baseline="-25000" dirty="0">
                <a:sym typeface="Wingdings" panose="05000000000000000000" pitchFamily="2" charset="2"/>
              </a:rPr>
              <a:t>2</a:t>
            </a:r>
            <a:r>
              <a:rPr lang="en-US" sz="3200" dirty="0">
                <a:sym typeface="Wingdings" panose="05000000000000000000" pitchFamily="2" charset="2"/>
              </a:rPr>
              <a:t>  </a:t>
            </a:r>
          </a:p>
          <a:p>
            <a:pPr marL="514350" indent="-514350">
              <a:buFont typeface="+mj-lt"/>
              <a:buAutoNum type="arabicPeriod"/>
            </a:pPr>
            <a:r>
              <a:rPr lang="en-US" sz="3200" dirty="0">
                <a:sym typeface="Wingdings" panose="05000000000000000000" pitchFamily="2" charset="2"/>
              </a:rPr>
              <a:t>NaOH + HCl  </a:t>
            </a:r>
            <a:endParaRPr lang="en-US" sz="3200" dirty="0"/>
          </a:p>
        </p:txBody>
      </p:sp>
    </p:spTree>
    <p:extLst>
      <p:ext uri="{BB962C8B-B14F-4D97-AF65-F5344CB8AC3E}">
        <p14:creationId xmlns:p14="http://schemas.microsoft.com/office/powerpoint/2010/main" val="690107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6C644C-EFF3-4317-9147-654788490177}"/>
              </a:ext>
            </a:extLst>
          </p:cNvPr>
          <p:cNvSpPr>
            <a:spLocks noGrp="1"/>
          </p:cNvSpPr>
          <p:nvPr>
            <p:ph type="title"/>
          </p:nvPr>
        </p:nvSpPr>
        <p:spPr/>
        <p:txBody>
          <a:bodyPr/>
          <a:lstStyle/>
          <a:p>
            <a:r>
              <a:rPr lang="en-US" dirty="0"/>
              <a:t>Exit Ticket – Do on Catalyst Sheet </a:t>
            </a:r>
          </a:p>
        </p:txBody>
      </p:sp>
      <p:sp>
        <p:nvSpPr>
          <p:cNvPr id="3" name="Content Placeholder 2">
            <a:extLst>
              <a:ext uri="{FF2B5EF4-FFF2-40B4-BE49-F238E27FC236}">
                <a16:creationId xmlns:a16="http://schemas.microsoft.com/office/drawing/2014/main" xmlns="" id="{811F92B7-EBC4-4ED1-AA2A-9456D549A6A6}"/>
              </a:ext>
            </a:extLst>
          </p:cNvPr>
          <p:cNvSpPr>
            <a:spLocks noGrp="1"/>
          </p:cNvSpPr>
          <p:nvPr>
            <p:ph idx="1"/>
          </p:nvPr>
        </p:nvSpPr>
        <p:spPr/>
        <p:txBody>
          <a:bodyPr/>
          <a:lstStyle/>
          <a:p>
            <a:pPr marL="0" indent="0">
              <a:buNone/>
            </a:pPr>
            <a:r>
              <a:rPr lang="en-US" dirty="0"/>
              <a:t>Determine the conjugate bases of these acids: </a:t>
            </a:r>
          </a:p>
          <a:p>
            <a:pPr marL="0" indent="0">
              <a:buNone/>
            </a:pPr>
            <a:endParaRPr lang="en-US" dirty="0"/>
          </a:p>
          <a:p>
            <a:pPr marL="0" indent="0">
              <a:buNone/>
            </a:pPr>
            <a:r>
              <a:rPr lang="en-US" dirty="0"/>
              <a:t>H</a:t>
            </a:r>
            <a:r>
              <a:rPr lang="en-US" baseline="-25000" dirty="0"/>
              <a:t>2</a:t>
            </a:r>
            <a:r>
              <a:rPr lang="en-US" dirty="0"/>
              <a:t>CO</a:t>
            </a:r>
            <a:r>
              <a:rPr lang="en-US" baseline="-25000" dirty="0"/>
              <a:t>3</a:t>
            </a:r>
            <a:endParaRPr lang="en-US" dirty="0"/>
          </a:p>
          <a:p>
            <a:pPr marL="0" indent="0">
              <a:buNone/>
            </a:pPr>
            <a:r>
              <a:rPr lang="en-US" dirty="0"/>
              <a:t>HClO</a:t>
            </a:r>
            <a:r>
              <a:rPr lang="en-US" baseline="-25000" dirty="0"/>
              <a:t>3</a:t>
            </a:r>
            <a:endParaRPr lang="en-US" dirty="0"/>
          </a:p>
        </p:txBody>
      </p:sp>
    </p:spTree>
    <p:extLst>
      <p:ext uri="{BB962C8B-B14F-4D97-AF65-F5344CB8AC3E}">
        <p14:creationId xmlns:p14="http://schemas.microsoft.com/office/powerpoint/2010/main" val="556482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920BDF-486A-4895-89C9-EC7C30DB2AE3}"/>
              </a:ext>
            </a:extLst>
          </p:cNvPr>
          <p:cNvSpPr>
            <a:spLocks noGrp="1"/>
          </p:cNvSpPr>
          <p:nvPr>
            <p:ph type="title"/>
          </p:nvPr>
        </p:nvSpPr>
        <p:spPr/>
        <p:txBody>
          <a:bodyPr/>
          <a:lstStyle/>
          <a:p>
            <a:r>
              <a:rPr lang="en-US" dirty="0"/>
              <a:t>Catalyst – 2/21/19</a:t>
            </a:r>
          </a:p>
        </p:txBody>
      </p:sp>
      <p:sp>
        <p:nvSpPr>
          <p:cNvPr id="3" name="Content Placeholder 2">
            <a:extLst>
              <a:ext uri="{FF2B5EF4-FFF2-40B4-BE49-F238E27FC236}">
                <a16:creationId xmlns:a16="http://schemas.microsoft.com/office/drawing/2014/main" xmlns="" id="{2F8ECA39-DE16-4EFE-97FE-0A231FCA5B94}"/>
              </a:ext>
            </a:extLst>
          </p:cNvPr>
          <p:cNvSpPr>
            <a:spLocks noGrp="1"/>
          </p:cNvSpPr>
          <p:nvPr>
            <p:ph idx="1"/>
          </p:nvPr>
        </p:nvSpPr>
        <p:spPr/>
        <p:txBody>
          <a:bodyPr/>
          <a:lstStyle/>
          <a:p>
            <a:pPr marL="0" indent="0">
              <a:buNone/>
            </a:pPr>
            <a:r>
              <a:rPr lang="en-US" dirty="0"/>
              <a:t>Find the conjugate bases of these acids: </a:t>
            </a:r>
          </a:p>
          <a:p>
            <a:pPr marL="0" indent="0">
              <a:buNone/>
            </a:pPr>
            <a:endParaRPr lang="en-US" dirty="0"/>
          </a:p>
          <a:p>
            <a:pPr marL="0" indent="0">
              <a:buNone/>
            </a:pPr>
            <a:r>
              <a:rPr lang="en-US" dirty="0"/>
              <a:t>Hydroiodic acid: 	HI</a:t>
            </a:r>
          </a:p>
          <a:p>
            <a:pPr marL="0" indent="0">
              <a:buNone/>
            </a:pPr>
            <a:r>
              <a:rPr lang="en-US" dirty="0"/>
              <a:t>Acetic acid: 		HC</a:t>
            </a:r>
            <a:r>
              <a:rPr lang="en-US" baseline="-25000" dirty="0"/>
              <a:t>2</a:t>
            </a:r>
            <a:r>
              <a:rPr lang="en-US" dirty="0"/>
              <a:t>H</a:t>
            </a:r>
            <a:r>
              <a:rPr lang="en-US" baseline="-25000" dirty="0"/>
              <a:t>3</a:t>
            </a:r>
            <a:r>
              <a:rPr lang="en-US" dirty="0"/>
              <a:t>O</a:t>
            </a:r>
            <a:r>
              <a:rPr lang="en-US" baseline="-25000" dirty="0"/>
              <a:t>2</a:t>
            </a:r>
            <a:endParaRPr lang="en-US" dirty="0"/>
          </a:p>
          <a:p>
            <a:pPr marL="0" indent="0">
              <a:buNone/>
            </a:pPr>
            <a:r>
              <a:rPr lang="en-US" dirty="0"/>
              <a:t>Oxalic acid: 		H</a:t>
            </a:r>
            <a:r>
              <a:rPr lang="en-US" baseline="-25000" dirty="0"/>
              <a:t>2</a:t>
            </a:r>
            <a:r>
              <a:rPr lang="en-US" dirty="0"/>
              <a:t>C</a:t>
            </a:r>
            <a:r>
              <a:rPr lang="en-US" baseline="-25000" dirty="0"/>
              <a:t>2</a:t>
            </a:r>
            <a:r>
              <a:rPr lang="en-US" dirty="0"/>
              <a:t>O</a:t>
            </a:r>
            <a:r>
              <a:rPr lang="en-US" baseline="-25000" dirty="0"/>
              <a:t>4</a:t>
            </a:r>
            <a:endParaRPr lang="en-US" dirty="0"/>
          </a:p>
        </p:txBody>
      </p:sp>
    </p:spTree>
    <p:extLst>
      <p:ext uri="{BB962C8B-B14F-4D97-AF65-F5344CB8AC3E}">
        <p14:creationId xmlns:p14="http://schemas.microsoft.com/office/powerpoint/2010/main" val="2544724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B46255-3B94-4909-B4C8-BE3F71B53C41}"/>
              </a:ext>
            </a:extLst>
          </p:cNvPr>
          <p:cNvSpPr>
            <a:spLocks noGrp="1"/>
          </p:cNvSpPr>
          <p:nvPr>
            <p:ph type="title"/>
          </p:nvPr>
        </p:nvSpPr>
        <p:spPr/>
        <p:txBody>
          <a:bodyPr/>
          <a:lstStyle/>
          <a:p>
            <a:r>
              <a:rPr lang="en-US" dirty="0"/>
              <a:t>Tuesday’s Guiding Questions</a:t>
            </a:r>
          </a:p>
        </p:txBody>
      </p:sp>
      <p:sp>
        <p:nvSpPr>
          <p:cNvPr id="3" name="Content Placeholder 2">
            <a:extLst>
              <a:ext uri="{FF2B5EF4-FFF2-40B4-BE49-F238E27FC236}">
                <a16:creationId xmlns:a16="http://schemas.microsoft.com/office/drawing/2014/main" xmlns="" id="{67AEBBC8-764D-45CD-A555-AB78A4FCDCB2}"/>
              </a:ext>
            </a:extLst>
          </p:cNvPr>
          <p:cNvSpPr>
            <a:spLocks noGrp="1"/>
          </p:cNvSpPr>
          <p:nvPr>
            <p:ph idx="1"/>
          </p:nvPr>
        </p:nvSpPr>
        <p:spPr/>
        <p:txBody>
          <a:bodyPr>
            <a:normAutofit/>
          </a:bodyPr>
          <a:lstStyle/>
          <a:p>
            <a:pPr marL="514350" indent="-514350">
              <a:buFont typeface="+mj-lt"/>
              <a:buAutoNum type="arabicPeriod"/>
            </a:pPr>
            <a:r>
              <a:rPr lang="en-US" sz="3200" dirty="0"/>
              <a:t>What is a greenhouse gas? </a:t>
            </a:r>
          </a:p>
          <a:p>
            <a:pPr marL="514350" indent="-514350">
              <a:buFont typeface="+mj-lt"/>
              <a:buAutoNum type="arabicPeriod"/>
            </a:pPr>
            <a:r>
              <a:rPr lang="en-US" sz="3200" dirty="0"/>
              <a:t>How have the levels of CO</a:t>
            </a:r>
            <a:r>
              <a:rPr lang="en-US" sz="3200" baseline="-25000" dirty="0"/>
              <a:t>2</a:t>
            </a:r>
            <a:r>
              <a:rPr lang="en-US" sz="3200" dirty="0"/>
              <a:t> been changing over the years? </a:t>
            </a:r>
          </a:p>
          <a:p>
            <a:pPr marL="514350" indent="-514350">
              <a:buFont typeface="+mj-lt"/>
              <a:buAutoNum type="arabicPeriod"/>
            </a:pPr>
            <a:r>
              <a:rPr lang="en-US" sz="3200" dirty="0"/>
              <a:t>What is causing CO</a:t>
            </a:r>
            <a:r>
              <a:rPr lang="en-US" sz="3200" baseline="-25000" dirty="0"/>
              <a:t>2</a:t>
            </a:r>
            <a:r>
              <a:rPr lang="en-US" sz="3200" dirty="0"/>
              <a:t> levels to change? </a:t>
            </a:r>
          </a:p>
        </p:txBody>
      </p:sp>
    </p:spTree>
    <p:extLst>
      <p:ext uri="{BB962C8B-B14F-4D97-AF65-F5344CB8AC3E}">
        <p14:creationId xmlns:p14="http://schemas.microsoft.com/office/powerpoint/2010/main" val="1394654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36166C-94C7-4F16-9A82-F9787B634221}"/>
              </a:ext>
            </a:extLst>
          </p:cNvPr>
          <p:cNvSpPr>
            <a:spLocks noGrp="1"/>
          </p:cNvSpPr>
          <p:nvPr>
            <p:ph type="title"/>
          </p:nvPr>
        </p:nvSpPr>
        <p:spPr/>
        <p:txBody>
          <a:bodyPr/>
          <a:lstStyle/>
          <a:p>
            <a:r>
              <a:rPr lang="en-US" dirty="0"/>
              <a:t>Today’s Guiding Questions</a:t>
            </a:r>
          </a:p>
        </p:txBody>
      </p:sp>
      <p:sp>
        <p:nvSpPr>
          <p:cNvPr id="3" name="Content Placeholder 2">
            <a:extLst>
              <a:ext uri="{FF2B5EF4-FFF2-40B4-BE49-F238E27FC236}">
                <a16:creationId xmlns:a16="http://schemas.microsoft.com/office/drawing/2014/main" xmlns="" id="{5A57D65C-B3A3-4616-8219-89523296FC6A}"/>
              </a:ext>
            </a:extLst>
          </p:cNvPr>
          <p:cNvSpPr>
            <a:spLocks noGrp="1"/>
          </p:cNvSpPr>
          <p:nvPr>
            <p:ph idx="1"/>
          </p:nvPr>
        </p:nvSpPr>
        <p:spPr/>
        <p:txBody>
          <a:bodyPr>
            <a:normAutofit/>
          </a:bodyPr>
          <a:lstStyle/>
          <a:p>
            <a:pPr marL="514350" indent="-514350">
              <a:buFont typeface="+mj-lt"/>
              <a:buAutoNum type="arabicPeriod"/>
            </a:pPr>
            <a:r>
              <a:rPr lang="en-US" sz="3200" dirty="0"/>
              <a:t>How might increasing CO</a:t>
            </a:r>
            <a:r>
              <a:rPr lang="en-US" sz="3200" baseline="-25000" dirty="0"/>
              <a:t>2</a:t>
            </a:r>
            <a:r>
              <a:rPr lang="en-US" sz="3200" dirty="0"/>
              <a:t> levels affect oysters in the Chesapeake Bay? </a:t>
            </a:r>
          </a:p>
          <a:p>
            <a:pPr marL="514350" indent="-514350">
              <a:buFont typeface="+mj-lt"/>
              <a:buAutoNum type="arabicPeriod"/>
            </a:pPr>
            <a:r>
              <a:rPr lang="en-US" sz="3200" dirty="0"/>
              <a:t>What does CO</a:t>
            </a:r>
            <a:r>
              <a:rPr lang="en-US" sz="3200" baseline="-25000" dirty="0"/>
              <a:t>2</a:t>
            </a:r>
            <a:r>
              <a:rPr lang="en-US" sz="3200" dirty="0"/>
              <a:t> do when dissolved into salt water? </a:t>
            </a:r>
          </a:p>
          <a:p>
            <a:pPr marL="514350" indent="-514350">
              <a:buFont typeface="+mj-lt"/>
              <a:buAutoNum type="arabicPeriod"/>
            </a:pPr>
            <a:r>
              <a:rPr lang="en-US" sz="3200" dirty="0"/>
              <a:t>How are oysters important to marine ecosystems and to humans? </a:t>
            </a:r>
          </a:p>
        </p:txBody>
      </p:sp>
    </p:spTree>
    <p:extLst>
      <p:ext uri="{BB962C8B-B14F-4D97-AF65-F5344CB8AC3E}">
        <p14:creationId xmlns:p14="http://schemas.microsoft.com/office/powerpoint/2010/main" val="402962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93297-3366-45A5-A619-4DF9C74B021E}"/>
              </a:ext>
            </a:extLst>
          </p:cNvPr>
          <p:cNvSpPr>
            <a:spLocks noGrp="1"/>
          </p:cNvSpPr>
          <p:nvPr>
            <p:ph type="title"/>
          </p:nvPr>
        </p:nvSpPr>
        <p:spPr/>
        <p:txBody>
          <a:bodyPr/>
          <a:lstStyle/>
          <a:p>
            <a:r>
              <a:rPr lang="en-US" dirty="0"/>
              <a:t>How to find conjugate bases? </a:t>
            </a:r>
          </a:p>
        </p:txBody>
      </p:sp>
      <p:sp>
        <p:nvSpPr>
          <p:cNvPr id="3" name="Content Placeholder 2">
            <a:extLst>
              <a:ext uri="{FF2B5EF4-FFF2-40B4-BE49-F238E27FC236}">
                <a16:creationId xmlns:a16="http://schemas.microsoft.com/office/drawing/2014/main" xmlns="" id="{41A85744-5E35-42EB-9CE6-23FBECD502F1}"/>
              </a:ext>
            </a:extLst>
          </p:cNvPr>
          <p:cNvSpPr>
            <a:spLocks noGrp="1"/>
          </p:cNvSpPr>
          <p:nvPr>
            <p:ph idx="1"/>
          </p:nvPr>
        </p:nvSpPr>
        <p:spPr/>
        <p:txBody>
          <a:bodyPr/>
          <a:lstStyle/>
          <a:p>
            <a:pPr marL="514350" indent="-514350">
              <a:buFont typeface="+mj-lt"/>
              <a:buAutoNum type="arabicPeriod"/>
            </a:pPr>
            <a:r>
              <a:rPr lang="en-US" dirty="0"/>
              <a:t>Start with an acid</a:t>
            </a:r>
          </a:p>
          <a:p>
            <a:pPr marL="514350" indent="-514350">
              <a:buFont typeface="+mj-lt"/>
              <a:buAutoNum type="arabicPeriod"/>
            </a:pPr>
            <a:r>
              <a:rPr lang="en-US" dirty="0"/>
              <a:t>Remove </a:t>
            </a:r>
            <a:r>
              <a:rPr lang="en-US" i="1" u="sng" dirty="0"/>
              <a:t>one</a:t>
            </a:r>
            <a:r>
              <a:rPr lang="en-US" dirty="0"/>
              <a:t> H </a:t>
            </a:r>
          </a:p>
          <a:p>
            <a:pPr marL="514350" indent="-514350">
              <a:buFont typeface="+mj-lt"/>
              <a:buAutoNum type="arabicPeriod"/>
            </a:pPr>
            <a:r>
              <a:rPr lang="en-US" dirty="0"/>
              <a:t>Add a negative charge </a:t>
            </a:r>
          </a:p>
          <a:p>
            <a:pPr marL="0" indent="0">
              <a:buNone/>
            </a:pPr>
            <a:endParaRPr lang="en-US" dirty="0"/>
          </a:p>
          <a:p>
            <a:pPr marL="0" indent="0" algn="ctr">
              <a:buNone/>
            </a:pPr>
            <a:r>
              <a:rPr lang="en-US" sz="3600" dirty="0"/>
              <a:t>HF </a:t>
            </a:r>
            <a:r>
              <a:rPr lang="en-US" sz="3600" dirty="0">
                <a:sym typeface="Wingdings" panose="05000000000000000000" pitchFamily="2" charset="2"/>
              </a:rPr>
              <a:t> </a:t>
            </a:r>
          </a:p>
          <a:p>
            <a:pPr marL="0" indent="0" algn="ctr">
              <a:buNone/>
            </a:pPr>
            <a:r>
              <a:rPr lang="en-US" sz="3600" dirty="0">
                <a:sym typeface="Wingdings" panose="05000000000000000000" pitchFamily="2" charset="2"/>
              </a:rPr>
              <a:t>H</a:t>
            </a:r>
            <a:r>
              <a:rPr lang="en-US" sz="3600" baseline="-25000" dirty="0">
                <a:sym typeface="Wingdings" panose="05000000000000000000" pitchFamily="2" charset="2"/>
              </a:rPr>
              <a:t>2</a:t>
            </a:r>
            <a:r>
              <a:rPr lang="en-US" sz="3600" dirty="0">
                <a:sym typeface="Wingdings" panose="05000000000000000000" pitchFamily="2" charset="2"/>
              </a:rPr>
              <a:t>SO</a:t>
            </a:r>
            <a:r>
              <a:rPr lang="en-US" sz="3600" baseline="-25000" dirty="0">
                <a:sym typeface="Wingdings" panose="05000000000000000000" pitchFamily="2" charset="2"/>
              </a:rPr>
              <a:t>4</a:t>
            </a:r>
            <a:r>
              <a:rPr lang="en-US" sz="3600" dirty="0">
                <a:sym typeface="Wingdings" panose="05000000000000000000" pitchFamily="2" charset="2"/>
              </a:rPr>
              <a:t>  </a:t>
            </a:r>
            <a:endParaRPr lang="en-US" sz="3600" dirty="0"/>
          </a:p>
        </p:txBody>
      </p:sp>
    </p:spTree>
    <p:extLst>
      <p:ext uri="{BB962C8B-B14F-4D97-AF65-F5344CB8AC3E}">
        <p14:creationId xmlns:p14="http://schemas.microsoft.com/office/powerpoint/2010/main" val="2256790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mstapleton\Dropbox\Mary Work\Professional Development\ClimateFY17\Acidification_2017\Lastest Versions\Fall 2017 mks revisions\pictures purchased\shutterstock_28668189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31865"/>
            <a:ext cx="5943600" cy="3964940"/>
          </a:xfrm>
          <a:prstGeom prst="rect">
            <a:avLst/>
          </a:prstGeom>
          <a:noFill/>
          <a:ln>
            <a:noFill/>
          </a:ln>
        </p:spPr>
      </p:pic>
      <p:sp>
        <p:nvSpPr>
          <p:cNvPr id="3" name="Content Placeholder 2"/>
          <p:cNvSpPr>
            <a:spLocks noGrp="1"/>
          </p:cNvSpPr>
          <p:nvPr>
            <p:ph idx="1"/>
          </p:nvPr>
        </p:nvSpPr>
        <p:spPr/>
        <p:txBody>
          <a:bodyPr/>
          <a:lstStyle/>
          <a:p>
            <a:r>
              <a:rPr lang="en-US" dirty="0"/>
              <a:t>Reading -  </a:t>
            </a:r>
            <a:r>
              <a:rPr lang="en-US" i="1" dirty="0"/>
              <a:t>All About Oysters</a:t>
            </a:r>
          </a:p>
          <a:p>
            <a:endParaRPr lang="en-US" dirty="0"/>
          </a:p>
        </p:txBody>
      </p:sp>
      <p:pic>
        <p:nvPicPr>
          <p:cNvPr id="10" name="Picture 9" descr="Oyster, Shell, Clams, Dry Bay, Seafood, Sea Products"/>
          <p:cNvPicPr/>
          <p:nvPr/>
        </p:nvPicPr>
        <p:blipFill>
          <a:blip r:embed="rId3">
            <a:extLst>
              <a:ext uri="{28A0092B-C50C-407E-A947-70E740481C1C}">
                <a14:useLocalDpi xmlns:a14="http://schemas.microsoft.com/office/drawing/2010/main" val="0"/>
              </a:ext>
            </a:extLst>
          </a:blip>
          <a:srcRect/>
          <a:stretch>
            <a:fillRect/>
          </a:stretch>
        </p:blipFill>
        <p:spPr bwMode="auto">
          <a:xfrm rot="1578916">
            <a:off x="5676900" y="1190895"/>
            <a:ext cx="5943600" cy="3343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1541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necan.org/sites/default/files/eastern-oyster-adult-and-larvae.png"/>
          <p:cNvPicPr>
            <a:picLocks noChangeAspect="1"/>
          </p:cNvPicPr>
          <p:nvPr/>
        </p:nvPicPr>
        <p:blipFill rotWithShape="1">
          <a:blip r:embed="rId3">
            <a:extLst>
              <a:ext uri="{28A0092B-C50C-407E-A947-70E740481C1C}">
                <a14:useLocalDpi xmlns:a14="http://schemas.microsoft.com/office/drawing/2010/main" val="0"/>
              </a:ext>
            </a:extLst>
          </a:blip>
          <a:srcRect b="-293"/>
          <a:stretch/>
        </p:blipFill>
        <p:spPr bwMode="auto">
          <a:xfrm rot="20610282">
            <a:off x="905581" y="585040"/>
            <a:ext cx="2437626" cy="296226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Group 8"/>
          <p:cNvGrpSpPr/>
          <p:nvPr/>
        </p:nvGrpSpPr>
        <p:grpSpPr>
          <a:xfrm>
            <a:off x="1792899" y="4224906"/>
            <a:ext cx="2106857" cy="2566212"/>
            <a:chOff x="1792899" y="4224906"/>
            <a:chExt cx="2106857" cy="2566212"/>
          </a:xfrm>
        </p:grpSpPr>
        <p:pic>
          <p:nvPicPr>
            <p:cNvPr id="6" name="Picture 5" descr="http://www.squidtoons.com/uploads/2/2/5/9/22596580/7373245_orig.png"/>
            <p:cNvPicPr>
              <a:picLocks noChangeAspect="1"/>
            </p:cNvPicPr>
            <p:nvPr/>
          </p:nvPicPr>
          <p:blipFill rotWithShape="1">
            <a:blip r:embed="rId4" cstate="print">
              <a:extLst>
                <a:ext uri="{28A0092B-C50C-407E-A947-70E740481C1C}">
                  <a14:useLocalDpi xmlns:a14="http://schemas.microsoft.com/office/drawing/2010/main" val="0"/>
                </a:ext>
              </a:extLst>
            </a:blip>
            <a:srcRect l="9351" t="2149" r="8258"/>
            <a:stretch/>
          </p:blipFill>
          <p:spPr bwMode="auto">
            <a:xfrm>
              <a:off x="1792899" y="4224906"/>
              <a:ext cx="2106857" cy="202613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TextBox 3"/>
            <p:cNvSpPr txBox="1"/>
            <p:nvPr/>
          </p:nvSpPr>
          <p:spPr>
            <a:xfrm rot="10800000" flipV="1">
              <a:off x="1792899" y="6182322"/>
              <a:ext cx="1996218" cy="608796"/>
            </a:xfrm>
            <a:prstGeom prst="rect">
              <a:avLst/>
            </a:prstGeom>
            <a:noFill/>
            <a:ln>
              <a:noFill/>
            </a:ln>
          </p:spPr>
          <p:txBody>
            <a:bodyPr wrap="square" rtlCol="0">
              <a:noAutofit/>
            </a:bodyPr>
            <a:lstStyle/>
            <a:p>
              <a:pPr marL="0" marR="0">
                <a:spcBef>
                  <a:spcPts val="0"/>
                </a:spcBef>
                <a:spcAft>
                  <a:spcPts val="0"/>
                </a:spcAft>
              </a:pPr>
              <a:r>
                <a:rPr lang="en-US" sz="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http://www.squidtoons.com/uploads/2/2/5/9/22596580/7373245_orig.png</a:t>
              </a:r>
              <a:endParaRPr lang="en-US" sz="1200" dirty="0">
                <a:effectLst/>
                <a:latin typeface="Times New Roman" panose="02020603050405020304" pitchFamily="18" charset="0"/>
                <a:ea typeface="Times New Roman" panose="02020603050405020304" pitchFamily="18" charset="0"/>
              </a:endParaRPr>
            </a:p>
          </p:txBody>
        </p:sp>
      </p:grpSp>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6583235" y="756153"/>
            <a:ext cx="4815205" cy="146312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7" name="Group 16"/>
          <p:cNvGrpSpPr/>
          <p:nvPr/>
        </p:nvGrpSpPr>
        <p:grpSpPr>
          <a:xfrm>
            <a:off x="8221272" y="4326964"/>
            <a:ext cx="3317880" cy="1809020"/>
            <a:chOff x="0" y="0"/>
            <a:chExt cx="4343400" cy="1590675"/>
          </a:xfrm>
        </p:grpSpPr>
        <p:pic>
          <p:nvPicPr>
            <p:cNvPr id="18" name="Picture 17" descr="two tanks filled with same water one has oysters in it to filter Two Tanks Filled with the Same Water but One has Oysters In It"/>
            <p:cNvPicPr>
              <a:picLocks noChangeAspect="1"/>
            </p:cNvPicPr>
            <p:nvPr/>
          </p:nvPicPr>
          <p:blipFill rotWithShape="1">
            <a:blip r:embed="rId6">
              <a:extLst>
                <a:ext uri="{28A0092B-C50C-407E-A947-70E740481C1C}">
                  <a14:useLocalDpi xmlns:a14="http://schemas.microsoft.com/office/drawing/2010/main" val="0"/>
                </a:ext>
              </a:extLst>
            </a:blip>
            <a:srcRect t="20032" b="45834"/>
            <a:stretch/>
          </p:blipFill>
          <p:spPr bwMode="auto">
            <a:xfrm>
              <a:off x="0" y="0"/>
              <a:ext cx="4343400" cy="1482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9" name="Text Box 62"/>
            <p:cNvSpPr txBox="1"/>
            <p:nvPr/>
          </p:nvSpPr>
          <p:spPr>
            <a:xfrm>
              <a:off x="9525" y="1333500"/>
              <a:ext cx="3686175" cy="257175"/>
            </a:xfrm>
            <a:prstGeom prst="rect">
              <a:avLst/>
            </a:prstGeom>
            <a:noFill/>
            <a:ln w="6350">
              <a:noFill/>
            </a:ln>
          </p:spPr>
          <p:txBody>
            <a:bodyPr rot="0" spcFirstLastPara="0" vert="horz" wrap="square" lIns="182880" tIns="91440" rIns="274320" bIns="91440" numCol="1" spcCol="0" rtlCol="0" fromWordArt="0" anchor="t" anchorCtr="0" forceAA="0" compatLnSpc="1">
              <a:prstTxWarp prst="textNoShape">
                <a:avLst/>
              </a:prstTxWarp>
              <a:noAutofit/>
            </a:bodyPr>
            <a:lstStyle/>
            <a:p>
              <a:pPr marL="0" marR="0">
                <a:spcBef>
                  <a:spcPts val="0"/>
                </a:spcBef>
                <a:spcAft>
                  <a:spcPts val="0"/>
                </a:spcAft>
              </a:pPr>
              <a:r>
                <a:rPr lang="en-US" sz="700" dirty="0">
                  <a:solidFill>
                    <a:srgbClr val="262626"/>
                  </a:solidFill>
                  <a:effectLst/>
                  <a:latin typeface="Times New Roman" panose="02020603050405020304" pitchFamily="18" charset="0"/>
                  <a:ea typeface="Times New Roman" panose="02020603050405020304" pitchFamily="18" charset="0"/>
                </a:rPr>
                <a:t>Photo credit Steve </a:t>
              </a:r>
              <a:r>
                <a:rPr lang="en-US" sz="700" dirty="0" err="1">
                  <a:solidFill>
                    <a:srgbClr val="262626"/>
                  </a:solidFill>
                  <a:effectLst/>
                  <a:latin typeface="Times New Roman" panose="02020603050405020304" pitchFamily="18" charset="0"/>
                  <a:ea typeface="Times New Roman" panose="02020603050405020304" pitchFamily="18" charset="0"/>
                </a:rPr>
                <a:t>Vilnet</a:t>
              </a:r>
              <a:endParaRPr lang="en-US" sz="1200" dirty="0">
                <a:effectLst/>
                <a:latin typeface="Times New Roman" panose="02020603050405020304" pitchFamily="18" charset="0"/>
                <a:ea typeface="Times New Roman" panose="02020603050405020304" pitchFamily="18" charset="0"/>
              </a:endParaRPr>
            </a:p>
          </p:txBody>
        </p:sp>
      </p:grpSp>
      <p:pic>
        <p:nvPicPr>
          <p:cNvPr id="21" name="Picture 20" descr="Oyster, Shell, Clams, Dry Bay, Seafood, Sea Products"/>
          <p:cNvPicPr/>
          <p:nvPr/>
        </p:nvPicPr>
        <p:blipFill rotWithShape="1">
          <a:blip r:embed="rId7">
            <a:extLst>
              <a:ext uri="{28A0092B-C50C-407E-A947-70E740481C1C}">
                <a14:useLocalDpi xmlns:a14="http://schemas.microsoft.com/office/drawing/2010/main" val="0"/>
              </a:ext>
            </a:extLst>
          </a:blip>
          <a:srcRect l="25160" r="36699"/>
          <a:stretch/>
        </p:blipFill>
        <p:spPr bwMode="auto">
          <a:xfrm rot="840987">
            <a:off x="5026061" y="2918688"/>
            <a:ext cx="2266950" cy="3343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2002849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Now that you know a little bit about oysters… </a:t>
            </a:r>
          </a:p>
        </p:txBody>
      </p:sp>
      <p:sp>
        <p:nvSpPr>
          <p:cNvPr id="3" name="Content Placeholder 2"/>
          <p:cNvSpPr>
            <a:spLocks noGrp="1"/>
          </p:cNvSpPr>
          <p:nvPr>
            <p:ph idx="1"/>
          </p:nvPr>
        </p:nvSpPr>
        <p:spPr>
          <a:xfrm>
            <a:off x="1023552" y="6225001"/>
            <a:ext cx="10515600" cy="523437"/>
          </a:xfrm>
        </p:spPr>
        <p:txBody>
          <a:bodyPr/>
          <a:lstStyle/>
          <a:p>
            <a:r>
              <a:rPr lang="en-US" u="sng" dirty="0">
                <a:hlinkClick r:id="rId3"/>
              </a:rPr>
              <a:t>https://www.youtube.com/watch?v=Wo-bHt1bOsw</a:t>
            </a:r>
            <a:endParaRPr lang="en-US" dirty="0"/>
          </a:p>
        </p:txBody>
      </p:sp>
      <p:pic>
        <p:nvPicPr>
          <p:cNvPr id="5" name="Picture 4"/>
          <p:cNvPicPr>
            <a:picLocks noChangeAspect="1"/>
          </p:cNvPicPr>
          <p:nvPr/>
        </p:nvPicPr>
        <p:blipFill>
          <a:blip/>
          <a:stretch>
            <a:fillRect/>
          </a:stretch>
        </p:blipFill>
        <p:spPr>
          <a:xfrm>
            <a:off x="400341" y="1740585"/>
            <a:ext cx="6534618" cy="3408371"/>
          </a:xfrm>
          <a:prstGeom prst="rect">
            <a:avLst/>
          </a:prstGeom>
        </p:spPr>
      </p:pic>
      <p:sp>
        <p:nvSpPr>
          <p:cNvPr id="4" name="TextBox 3">
            <a:extLst>
              <a:ext uri="{FF2B5EF4-FFF2-40B4-BE49-F238E27FC236}">
                <a16:creationId xmlns:a16="http://schemas.microsoft.com/office/drawing/2014/main" xmlns="" id="{1B09C678-F26F-4743-9075-82E3A7E8AEFC}"/>
              </a:ext>
            </a:extLst>
          </p:cNvPr>
          <p:cNvSpPr txBox="1"/>
          <p:nvPr/>
        </p:nvSpPr>
        <p:spPr>
          <a:xfrm>
            <a:off x="7137918" y="3948627"/>
            <a:ext cx="4021494" cy="1200329"/>
          </a:xfrm>
          <a:prstGeom prst="rect">
            <a:avLst/>
          </a:prstGeom>
          <a:noFill/>
        </p:spPr>
        <p:txBody>
          <a:bodyPr wrap="square" rtlCol="0">
            <a:spAutoFit/>
          </a:bodyPr>
          <a:lstStyle/>
          <a:p>
            <a:r>
              <a:rPr lang="en-US" sz="2400" dirty="0"/>
              <a:t>*While watching, listen for the effects of CO</a:t>
            </a:r>
            <a:r>
              <a:rPr lang="en-US" sz="2400" baseline="-25000" dirty="0"/>
              <a:t>2</a:t>
            </a:r>
            <a:r>
              <a:rPr lang="en-US" sz="2400" dirty="0"/>
              <a:t> and carbonate (CO</a:t>
            </a:r>
            <a:r>
              <a:rPr lang="en-US" sz="2400" baseline="-25000" dirty="0"/>
              <a:t>3</a:t>
            </a:r>
            <a:r>
              <a:rPr lang="en-US" sz="2400" baseline="30000" dirty="0"/>
              <a:t>2-</a:t>
            </a:r>
            <a:r>
              <a:rPr lang="en-US" sz="2400" dirty="0"/>
              <a:t>) on oyster shells!  </a:t>
            </a:r>
          </a:p>
        </p:txBody>
      </p:sp>
    </p:spTree>
    <p:extLst>
      <p:ext uri="{BB962C8B-B14F-4D97-AF65-F5344CB8AC3E}">
        <p14:creationId xmlns:p14="http://schemas.microsoft.com/office/powerpoint/2010/main" val="2395430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CBFDB-2F2D-4729-80F5-4861FD6B70FC}"/>
              </a:ext>
            </a:extLst>
          </p:cNvPr>
          <p:cNvSpPr>
            <a:spLocks noGrp="1"/>
          </p:cNvSpPr>
          <p:nvPr>
            <p:ph type="title"/>
          </p:nvPr>
        </p:nvSpPr>
        <p:spPr/>
        <p:txBody>
          <a:bodyPr/>
          <a:lstStyle/>
          <a:p>
            <a:r>
              <a:rPr lang="en-US" dirty="0"/>
              <a:t>What is the conjugate base of H</a:t>
            </a:r>
            <a:r>
              <a:rPr lang="en-US" baseline="-25000" dirty="0"/>
              <a:t>2</a:t>
            </a:r>
            <a:r>
              <a:rPr lang="en-US" dirty="0"/>
              <a:t>CO</a:t>
            </a:r>
            <a:r>
              <a:rPr lang="en-US" baseline="-25000" dirty="0"/>
              <a:t>3</a:t>
            </a:r>
            <a:r>
              <a:rPr lang="en-US" dirty="0"/>
              <a:t>? </a:t>
            </a:r>
          </a:p>
        </p:txBody>
      </p:sp>
      <p:sp>
        <p:nvSpPr>
          <p:cNvPr id="4" name="Title 1">
            <a:extLst>
              <a:ext uri="{FF2B5EF4-FFF2-40B4-BE49-F238E27FC236}">
                <a16:creationId xmlns:a16="http://schemas.microsoft.com/office/drawing/2014/main" xmlns="" id="{08CBCA69-C1B8-4D07-937A-8885A1802425}"/>
              </a:ext>
            </a:extLst>
          </p:cNvPr>
          <p:cNvSpPr txBox="1">
            <a:spLocks/>
          </p:cNvSpPr>
          <p:nvPr/>
        </p:nvSpPr>
        <p:spPr>
          <a:xfrm>
            <a:off x="838200" y="259825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H</a:t>
            </a:r>
            <a:r>
              <a:rPr lang="en-US" baseline="-25000" dirty="0"/>
              <a:t>2</a:t>
            </a:r>
            <a:r>
              <a:rPr lang="en-US" dirty="0"/>
              <a:t>CO</a:t>
            </a:r>
            <a:r>
              <a:rPr lang="en-US" baseline="-25000" dirty="0"/>
              <a:t>3</a:t>
            </a:r>
            <a:r>
              <a:rPr lang="en-US" dirty="0"/>
              <a:t> </a:t>
            </a:r>
            <a:r>
              <a:rPr lang="en-US" dirty="0">
                <a:sym typeface="Wingdings" panose="05000000000000000000" pitchFamily="2" charset="2"/>
              </a:rPr>
              <a:t> H</a:t>
            </a:r>
            <a:r>
              <a:rPr lang="en-US" baseline="30000" dirty="0">
                <a:sym typeface="Wingdings" panose="05000000000000000000" pitchFamily="2" charset="2"/>
              </a:rPr>
              <a:t>+</a:t>
            </a:r>
            <a:r>
              <a:rPr lang="en-US" dirty="0">
                <a:sym typeface="Wingdings" panose="05000000000000000000" pitchFamily="2" charset="2"/>
              </a:rPr>
              <a:t> +   HCO</a:t>
            </a:r>
            <a:r>
              <a:rPr lang="en-US" baseline="-25000" dirty="0">
                <a:sym typeface="Wingdings" panose="05000000000000000000" pitchFamily="2" charset="2"/>
              </a:rPr>
              <a:t>3</a:t>
            </a:r>
            <a:r>
              <a:rPr lang="en-US" baseline="30000" dirty="0">
                <a:sym typeface="Wingdings" panose="05000000000000000000" pitchFamily="2" charset="2"/>
              </a:rPr>
              <a:t>-</a:t>
            </a:r>
            <a:endParaRPr lang="en-US" dirty="0"/>
          </a:p>
        </p:txBody>
      </p:sp>
      <p:sp>
        <p:nvSpPr>
          <p:cNvPr id="6" name="TextBox 5">
            <a:extLst>
              <a:ext uri="{FF2B5EF4-FFF2-40B4-BE49-F238E27FC236}">
                <a16:creationId xmlns:a16="http://schemas.microsoft.com/office/drawing/2014/main" xmlns="" id="{F0619DF1-5AF5-41A7-8868-FFAD342027F9}"/>
              </a:ext>
            </a:extLst>
          </p:cNvPr>
          <p:cNvSpPr txBox="1"/>
          <p:nvPr/>
        </p:nvSpPr>
        <p:spPr>
          <a:xfrm>
            <a:off x="4052596" y="3739148"/>
            <a:ext cx="1875453" cy="369332"/>
          </a:xfrm>
          <a:prstGeom prst="rect">
            <a:avLst/>
          </a:prstGeom>
          <a:noFill/>
        </p:spPr>
        <p:txBody>
          <a:bodyPr wrap="square" rtlCol="0">
            <a:spAutoFit/>
          </a:bodyPr>
          <a:lstStyle/>
          <a:p>
            <a:r>
              <a:rPr lang="en-US" dirty="0"/>
              <a:t>Acid</a:t>
            </a:r>
          </a:p>
        </p:txBody>
      </p:sp>
      <p:sp>
        <p:nvSpPr>
          <p:cNvPr id="7" name="TextBox 6">
            <a:extLst>
              <a:ext uri="{FF2B5EF4-FFF2-40B4-BE49-F238E27FC236}">
                <a16:creationId xmlns:a16="http://schemas.microsoft.com/office/drawing/2014/main" xmlns="" id="{FED9D840-165E-4BD6-912E-0B54A73E0B71}"/>
              </a:ext>
            </a:extLst>
          </p:cNvPr>
          <p:cNvSpPr txBox="1"/>
          <p:nvPr/>
        </p:nvSpPr>
        <p:spPr>
          <a:xfrm>
            <a:off x="7008066" y="3739148"/>
            <a:ext cx="1875453" cy="369332"/>
          </a:xfrm>
          <a:prstGeom prst="rect">
            <a:avLst/>
          </a:prstGeom>
          <a:noFill/>
        </p:spPr>
        <p:txBody>
          <a:bodyPr wrap="square" rtlCol="0">
            <a:spAutoFit/>
          </a:bodyPr>
          <a:lstStyle/>
          <a:p>
            <a:r>
              <a:rPr lang="en-US" dirty="0"/>
              <a:t>Conjugate base</a:t>
            </a:r>
          </a:p>
        </p:txBody>
      </p:sp>
      <p:sp>
        <p:nvSpPr>
          <p:cNvPr id="3" name="TextBox 2">
            <a:extLst>
              <a:ext uri="{FF2B5EF4-FFF2-40B4-BE49-F238E27FC236}">
                <a16:creationId xmlns:a16="http://schemas.microsoft.com/office/drawing/2014/main" xmlns="" id="{073892D3-8750-4096-954C-031340B3140D}"/>
              </a:ext>
            </a:extLst>
          </p:cNvPr>
          <p:cNvSpPr txBox="1"/>
          <p:nvPr/>
        </p:nvSpPr>
        <p:spPr>
          <a:xfrm>
            <a:off x="2708988" y="5246367"/>
            <a:ext cx="6774024" cy="646331"/>
          </a:xfrm>
          <a:prstGeom prst="rect">
            <a:avLst/>
          </a:prstGeom>
          <a:noFill/>
        </p:spPr>
        <p:txBody>
          <a:bodyPr wrap="square" rtlCol="0">
            <a:spAutoFit/>
          </a:bodyPr>
          <a:lstStyle/>
          <a:p>
            <a:pPr algn="ctr"/>
            <a:r>
              <a:rPr lang="en-US" sz="3600" dirty="0"/>
              <a:t>This makes a buffer! </a:t>
            </a:r>
          </a:p>
        </p:txBody>
      </p:sp>
    </p:spTree>
    <p:extLst>
      <p:ext uri="{BB962C8B-B14F-4D97-AF65-F5344CB8AC3E}">
        <p14:creationId xmlns:p14="http://schemas.microsoft.com/office/powerpoint/2010/main" val="30638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E2D1107-B63A-476A-AF91-D98E78E83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810" y="76277"/>
            <a:ext cx="9969624" cy="6816730"/>
          </a:xfrm>
          <a:prstGeom prst="rect">
            <a:avLst/>
          </a:prstGeom>
        </p:spPr>
      </p:pic>
    </p:spTree>
    <p:extLst>
      <p:ext uri="{BB962C8B-B14F-4D97-AF65-F5344CB8AC3E}">
        <p14:creationId xmlns:p14="http://schemas.microsoft.com/office/powerpoint/2010/main" val="2674956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23290B-41AE-40F2-87F0-D908433F033F}"/>
              </a:ext>
            </a:extLst>
          </p:cNvPr>
          <p:cNvSpPr>
            <a:spLocks noGrp="1"/>
          </p:cNvSpPr>
          <p:nvPr>
            <p:ph type="title"/>
          </p:nvPr>
        </p:nvSpPr>
        <p:spPr/>
        <p:txBody>
          <a:bodyPr/>
          <a:lstStyle/>
          <a:p>
            <a:r>
              <a:rPr lang="en-US" dirty="0"/>
              <a:t>Video – Calcium Carbonate in Oceans</a:t>
            </a:r>
          </a:p>
        </p:txBody>
      </p:sp>
      <p:sp>
        <p:nvSpPr>
          <p:cNvPr id="3" name="Content Placeholder 2">
            <a:extLst>
              <a:ext uri="{FF2B5EF4-FFF2-40B4-BE49-F238E27FC236}">
                <a16:creationId xmlns:a16="http://schemas.microsoft.com/office/drawing/2014/main" xmlns="" id="{DC73D90C-B4E3-492E-86EC-2C00AF1E2D8E}"/>
              </a:ext>
            </a:extLst>
          </p:cNvPr>
          <p:cNvSpPr>
            <a:spLocks noGrp="1"/>
          </p:cNvSpPr>
          <p:nvPr>
            <p:ph idx="1"/>
          </p:nvPr>
        </p:nvSpPr>
        <p:spPr/>
        <p:txBody>
          <a:bodyPr/>
          <a:lstStyle/>
          <a:p>
            <a:pPr marL="0" indent="0">
              <a:buNone/>
            </a:pPr>
            <a:r>
              <a:rPr lang="en-US" dirty="0"/>
              <a:t>NC Aquarium </a:t>
            </a:r>
          </a:p>
          <a:p>
            <a:pPr marL="0" indent="0">
              <a:buNone/>
            </a:pPr>
            <a:r>
              <a:rPr lang="en-US" dirty="0">
                <a:hlinkClick r:id="rId2"/>
              </a:rPr>
              <a:t>https://www.youtube.com/watch?v=kxPwbhFeZSw</a:t>
            </a:r>
            <a:endParaRPr lang="en-US" dirty="0"/>
          </a:p>
          <a:p>
            <a:pPr marL="0" indent="0">
              <a:buNone/>
            </a:pPr>
            <a:endParaRPr lang="en-US" dirty="0"/>
          </a:p>
          <a:p>
            <a:pPr marL="0" indent="0">
              <a:buNone/>
            </a:pPr>
            <a:r>
              <a:rPr lang="en-US" dirty="0"/>
              <a:t>* While watching, listen for the effect of </a:t>
            </a:r>
            <a:r>
              <a:rPr lang="en-US" u="sng" dirty="0"/>
              <a:t>BICARBONATE</a:t>
            </a:r>
            <a:r>
              <a:rPr lang="en-US" dirty="0"/>
              <a:t> on oyster shells </a:t>
            </a:r>
          </a:p>
        </p:txBody>
      </p:sp>
    </p:spTree>
    <p:extLst>
      <p:ext uri="{BB962C8B-B14F-4D97-AF65-F5344CB8AC3E}">
        <p14:creationId xmlns:p14="http://schemas.microsoft.com/office/powerpoint/2010/main" val="2751103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333" y="4329127"/>
            <a:ext cx="3370829" cy="2249647"/>
          </a:xfrm>
          <a:prstGeom prst="rect">
            <a:avLst/>
          </a:prstGeom>
        </p:spPr>
      </p:pic>
      <p:sp>
        <p:nvSpPr>
          <p:cNvPr id="2" name="Title 1"/>
          <p:cNvSpPr>
            <a:spLocks noGrp="1"/>
          </p:cNvSpPr>
          <p:nvPr>
            <p:ph type="title"/>
          </p:nvPr>
        </p:nvSpPr>
        <p:spPr>
          <a:xfrm>
            <a:off x="152395" y="-41710"/>
            <a:ext cx="10515600" cy="1325563"/>
          </a:xfrm>
        </p:spPr>
        <p:txBody>
          <a:bodyPr/>
          <a:lstStyle/>
          <a:p>
            <a:r>
              <a:rPr lang="en-US" dirty="0"/>
              <a:t>How do oyster larvae form shells?</a:t>
            </a:r>
          </a:p>
        </p:txBody>
      </p:sp>
      <p:grpSp>
        <p:nvGrpSpPr>
          <p:cNvPr id="9" name="Group 8"/>
          <p:cNvGrpSpPr/>
          <p:nvPr/>
        </p:nvGrpSpPr>
        <p:grpSpPr>
          <a:xfrm>
            <a:off x="635444" y="1502026"/>
            <a:ext cx="1513115" cy="1302883"/>
            <a:chOff x="979714" y="1690688"/>
            <a:chExt cx="1513115" cy="1302883"/>
          </a:xfrm>
        </p:grpSpPr>
        <p:sp>
          <p:nvSpPr>
            <p:cNvPr id="4" name="Oval 3"/>
            <p:cNvSpPr/>
            <p:nvPr/>
          </p:nvSpPr>
          <p:spPr>
            <a:xfrm>
              <a:off x="979714" y="1690688"/>
              <a:ext cx="1513115" cy="13028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51857" y="2100943"/>
              <a:ext cx="1012372" cy="369332"/>
            </a:xfrm>
            <a:prstGeom prst="rect">
              <a:avLst/>
            </a:prstGeom>
            <a:noFill/>
          </p:spPr>
          <p:txBody>
            <a:bodyPr wrap="square" rtlCol="0">
              <a:spAutoFit/>
            </a:bodyPr>
            <a:lstStyle/>
            <a:p>
              <a:pPr algn="ctr"/>
              <a:r>
                <a:rPr lang="en-US" dirty="0"/>
                <a:t>Ca</a:t>
              </a:r>
              <a:r>
                <a:rPr lang="en-US" baseline="30000" dirty="0"/>
                <a:t>+2</a:t>
              </a:r>
            </a:p>
          </p:txBody>
        </p:sp>
      </p:grpSp>
      <p:grpSp>
        <p:nvGrpSpPr>
          <p:cNvPr id="10" name="Group 9"/>
          <p:cNvGrpSpPr/>
          <p:nvPr/>
        </p:nvGrpSpPr>
        <p:grpSpPr>
          <a:xfrm>
            <a:off x="7919508" y="5301876"/>
            <a:ext cx="1513115" cy="1302883"/>
            <a:chOff x="979714" y="1690688"/>
            <a:chExt cx="1513115" cy="1302883"/>
          </a:xfrm>
        </p:grpSpPr>
        <p:sp>
          <p:nvSpPr>
            <p:cNvPr id="11" name="Oval 10"/>
            <p:cNvSpPr/>
            <p:nvPr/>
          </p:nvSpPr>
          <p:spPr>
            <a:xfrm>
              <a:off x="979714" y="1690688"/>
              <a:ext cx="1513115" cy="13028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51857" y="2100943"/>
              <a:ext cx="1012372" cy="369332"/>
            </a:xfrm>
            <a:prstGeom prst="rect">
              <a:avLst/>
            </a:prstGeom>
            <a:noFill/>
          </p:spPr>
          <p:txBody>
            <a:bodyPr wrap="square" rtlCol="0">
              <a:spAutoFit/>
            </a:bodyPr>
            <a:lstStyle/>
            <a:p>
              <a:pPr algn="ctr"/>
              <a:r>
                <a:rPr lang="en-US" dirty="0"/>
                <a:t>Ca</a:t>
              </a:r>
              <a:r>
                <a:rPr lang="en-US" baseline="30000" dirty="0"/>
                <a:t>+2</a:t>
              </a:r>
            </a:p>
          </p:txBody>
        </p:sp>
      </p:grpSp>
      <p:grpSp>
        <p:nvGrpSpPr>
          <p:cNvPr id="13" name="Group 12"/>
          <p:cNvGrpSpPr/>
          <p:nvPr/>
        </p:nvGrpSpPr>
        <p:grpSpPr>
          <a:xfrm>
            <a:off x="8603778" y="1986119"/>
            <a:ext cx="1513115" cy="1302883"/>
            <a:chOff x="979714" y="1690688"/>
            <a:chExt cx="1513115" cy="1302883"/>
          </a:xfrm>
        </p:grpSpPr>
        <p:sp>
          <p:nvSpPr>
            <p:cNvPr id="14" name="Oval 13"/>
            <p:cNvSpPr/>
            <p:nvPr/>
          </p:nvSpPr>
          <p:spPr>
            <a:xfrm>
              <a:off x="979714" y="1690688"/>
              <a:ext cx="1513115" cy="13028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251857" y="2100943"/>
              <a:ext cx="1012372" cy="369332"/>
            </a:xfrm>
            <a:prstGeom prst="rect">
              <a:avLst/>
            </a:prstGeom>
            <a:noFill/>
          </p:spPr>
          <p:txBody>
            <a:bodyPr wrap="square" rtlCol="0">
              <a:spAutoFit/>
            </a:bodyPr>
            <a:lstStyle/>
            <a:p>
              <a:pPr algn="ctr"/>
              <a:r>
                <a:rPr lang="en-US" dirty="0"/>
                <a:t>Ca</a:t>
              </a:r>
              <a:r>
                <a:rPr lang="en-US" baseline="30000" dirty="0"/>
                <a:t>+2</a:t>
              </a:r>
            </a:p>
          </p:txBody>
        </p:sp>
      </p:grpSp>
      <p:grpSp>
        <p:nvGrpSpPr>
          <p:cNvPr id="16" name="Group 15"/>
          <p:cNvGrpSpPr/>
          <p:nvPr/>
        </p:nvGrpSpPr>
        <p:grpSpPr>
          <a:xfrm>
            <a:off x="593653" y="5245354"/>
            <a:ext cx="1513115" cy="1302883"/>
            <a:chOff x="979714" y="1690688"/>
            <a:chExt cx="1513115" cy="1302883"/>
          </a:xfrm>
        </p:grpSpPr>
        <p:sp>
          <p:nvSpPr>
            <p:cNvPr id="17" name="Oval 16"/>
            <p:cNvSpPr/>
            <p:nvPr/>
          </p:nvSpPr>
          <p:spPr>
            <a:xfrm>
              <a:off x="979714" y="1690688"/>
              <a:ext cx="1513115" cy="13028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251857" y="2100943"/>
              <a:ext cx="1012372" cy="369332"/>
            </a:xfrm>
            <a:prstGeom prst="rect">
              <a:avLst/>
            </a:prstGeom>
            <a:noFill/>
          </p:spPr>
          <p:txBody>
            <a:bodyPr wrap="square" rtlCol="0">
              <a:spAutoFit/>
            </a:bodyPr>
            <a:lstStyle/>
            <a:p>
              <a:pPr algn="ctr"/>
              <a:r>
                <a:rPr lang="en-US" dirty="0"/>
                <a:t>Ca</a:t>
              </a:r>
              <a:r>
                <a:rPr lang="en-US" baseline="30000" dirty="0"/>
                <a:t>+2</a:t>
              </a:r>
            </a:p>
          </p:txBody>
        </p:sp>
      </p:grpSp>
      <p:grpSp>
        <p:nvGrpSpPr>
          <p:cNvPr id="22" name="Group 21"/>
          <p:cNvGrpSpPr/>
          <p:nvPr/>
        </p:nvGrpSpPr>
        <p:grpSpPr>
          <a:xfrm>
            <a:off x="8235036" y="229697"/>
            <a:ext cx="1513115" cy="1302883"/>
            <a:chOff x="979714" y="1690688"/>
            <a:chExt cx="1513115" cy="1302883"/>
          </a:xfrm>
        </p:grpSpPr>
        <p:sp>
          <p:nvSpPr>
            <p:cNvPr id="23" name="Oval 22"/>
            <p:cNvSpPr/>
            <p:nvPr/>
          </p:nvSpPr>
          <p:spPr>
            <a:xfrm>
              <a:off x="979714" y="1690688"/>
              <a:ext cx="1513115" cy="13028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1857" y="2100943"/>
              <a:ext cx="1012372" cy="369332"/>
            </a:xfrm>
            <a:prstGeom prst="rect">
              <a:avLst/>
            </a:prstGeom>
            <a:noFill/>
          </p:spPr>
          <p:txBody>
            <a:bodyPr wrap="square" rtlCol="0">
              <a:spAutoFit/>
            </a:bodyPr>
            <a:lstStyle/>
            <a:p>
              <a:pPr algn="ctr"/>
              <a:r>
                <a:rPr lang="en-US" dirty="0"/>
                <a:t>Ca</a:t>
              </a:r>
              <a:r>
                <a:rPr lang="en-US" baseline="30000" dirty="0"/>
                <a:t>+2</a:t>
              </a:r>
            </a:p>
          </p:txBody>
        </p:sp>
      </p:grpSp>
      <p:grpSp>
        <p:nvGrpSpPr>
          <p:cNvPr id="25" name="Group 24"/>
          <p:cNvGrpSpPr/>
          <p:nvPr/>
        </p:nvGrpSpPr>
        <p:grpSpPr>
          <a:xfrm>
            <a:off x="4410064" y="1087015"/>
            <a:ext cx="1513115" cy="1302883"/>
            <a:chOff x="979714" y="1690688"/>
            <a:chExt cx="1513115" cy="1302883"/>
          </a:xfrm>
        </p:grpSpPr>
        <p:sp>
          <p:nvSpPr>
            <p:cNvPr id="26" name="Oval 25"/>
            <p:cNvSpPr/>
            <p:nvPr/>
          </p:nvSpPr>
          <p:spPr>
            <a:xfrm>
              <a:off x="979714" y="1690688"/>
              <a:ext cx="1513115" cy="13028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251857" y="2100943"/>
              <a:ext cx="1012372" cy="369332"/>
            </a:xfrm>
            <a:prstGeom prst="rect">
              <a:avLst/>
            </a:prstGeom>
            <a:noFill/>
          </p:spPr>
          <p:txBody>
            <a:bodyPr wrap="square" rtlCol="0">
              <a:spAutoFit/>
            </a:bodyPr>
            <a:lstStyle/>
            <a:p>
              <a:pPr algn="ctr"/>
              <a:r>
                <a:rPr lang="en-US" dirty="0"/>
                <a:t>Ca</a:t>
              </a:r>
              <a:r>
                <a:rPr lang="en-US" baseline="30000" dirty="0"/>
                <a:t>+2</a:t>
              </a:r>
            </a:p>
          </p:txBody>
        </p:sp>
      </p:grpSp>
      <p:grpSp>
        <p:nvGrpSpPr>
          <p:cNvPr id="28" name="Group 27"/>
          <p:cNvGrpSpPr/>
          <p:nvPr/>
        </p:nvGrpSpPr>
        <p:grpSpPr>
          <a:xfrm>
            <a:off x="10289648" y="5060689"/>
            <a:ext cx="1513115" cy="1302883"/>
            <a:chOff x="8175170" y="2342129"/>
            <a:chExt cx="1513115" cy="1302883"/>
          </a:xfrm>
        </p:grpSpPr>
        <p:sp>
          <p:nvSpPr>
            <p:cNvPr id="29" name="Oval 28"/>
            <p:cNvSpPr/>
            <p:nvPr/>
          </p:nvSpPr>
          <p:spPr>
            <a:xfrm>
              <a:off x="8175170" y="2342129"/>
              <a:ext cx="1513115" cy="130288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425541" y="2808904"/>
              <a:ext cx="1012372" cy="369332"/>
            </a:xfrm>
            <a:prstGeom prst="rect">
              <a:avLst/>
            </a:prstGeom>
            <a:noFill/>
          </p:spPr>
          <p:txBody>
            <a:bodyPr wrap="square" rtlCol="0">
              <a:spAutoFit/>
            </a:bodyPr>
            <a:lstStyle/>
            <a:p>
              <a:pPr algn="ctr"/>
              <a:r>
                <a:rPr lang="en-US" dirty="0">
                  <a:solidFill>
                    <a:schemeClr val="bg1"/>
                  </a:solidFill>
                </a:rPr>
                <a:t>CO</a:t>
              </a:r>
              <a:r>
                <a:rPr lang="en-US" baseline="-25000" dirty="0">
                  <a:solidFill>
                    <a:schemeClr val="bg1"/>
                  </a:solidFill>
                </a:rPr>
                <a:t>3</a:t>
              </a:r>
              <a:r>
                <a:rPr lang="en-US" baseline="30000" dirty="0">
                  <a:solidFill>
                    <a:schemeClr val="bg1"/>
                  </a:solidFill>
                </a:rPr>
                <a:t>-2</a:t>
              </a:r>
            </a:p>
          </p:txBody>
        </p:sp>
      </p:grpSp>
      <p:grpSp>
        <p:nvGrpSpPr>
          <p:cNvPr id="31" name="Group 30"/>
          <p:cNvGrpSpPr/>
          <p:nvPr/>
        </p:nvGrpSpPr>
        <p:grpSpPr>
          <a:xfrm>
            <a:off x="1099840" y="3373690"/>
            <a:ext cx="1513115" cy="1302883"/>
            <a:chOff x="8175170" y="2342129"/>
            <a:chExt cx="1513115" cy="1302883"/>
          </a:xfrm>
        </p:grpSpPr>
        <p:sp>
          <p:nvSpPr>
            <p:cNvPr id="32" name="Oval 31"/>
            <p:cNvSpPr/>
            <p:nvPr/>
          </p:nvSpPr>
          <p:spPr>
            <a:xfrm>
              <a:off x="8175170" y="2342129"/>
              <a:ext cx="1513115" cy="130288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425541" y="2808904"/>
              <a:ext cx="1012372" cy="369332"/>
            </a:xfrm>
            <a:prstGeom prst="rect">
              <a:avLst/>
            </a:prstGeom>
            <a:noFill/>
          </p:spPr>
          <p:txBody>
            <a:bodyPr wrap="square" rtlCol="0">
              <a:spAutoFit/>
            </a:bodyPr>
            <a:lstStyle/>
            <a:p>
              <a:pPr algn="ctr"/>
              <a:r>
                <a:rPr lang="en-US" dirty="0">
                  <a:solidFill>
                    <a:schemeClr val="bg1"/>
                  </a:solidFill>
                </a:rPr>
                <a:t>CO</a:t>
              </a:r>
              <a:r>
                <a:rPr lang="en-US" baseline="-25000" dirty="0">
                  <a:solidFill>
                    <a:schemeClr val="bg1"/>
                  </a:solidFill>
                </a:rPr>
                <a:t>3</a:t>
              </a:r>
              <a:r>
                <a:rPr lang="en-US" baseline="30000" dirty="0">
                  <a:solidFill>
                    <a:schemeClr val="bg1"/>
                  </a:solidFill>
                </a:rPr>
                <a:t>-2</a:t>
              </a:r>
            </a:p>
          </p:txBody>
        </p:sp>
      </p:grpSp>
      <p:grpSp>
        <p:nvGrpSpPr>
          <p:cNvPr id="34" name="Group 33"/>
          <p:cNvGrpSpPr/>
          <p:nvPr/>
        </p:nvGrpSpPr>
        <p:grpSpPr>
          <a:xfrm>
            <a:off x="10417624" y="233596"/>
            <a:ext cx="1513115" cy="1302883"/>
            <a:chOff x="8175170" y="2342129"/>
            <a:chExt cx="1513115" cy="1302883"/>
          </a:xfrm>
        </p:grpSpPr>
        <p:sp>
          <p:nvSpPr>
            <p:cNvPr id="35" name="Oval 34"/>
            <p:cNvSpPr/>
            <p:nvPr/>
          </p:nvSpPr>
          <p:spPr>
            <a:xfrm>
              <a:off x="8175170" y="2342129"/>
              <a:ext cx="1513115" cy="130288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425541" y="2808904"/>
              <a:ext cx="1012372" cy="369332"/>
            </a:xfrm>
            <a:prstGeom prst="rect">
              <a:avLst/>
            </a:prstGeom>
            <a:noFill/>
          </p:spPr>
          <p:txBody>
            <a:bodyPr wrap="square" rtlCol="0">
              <a:spAutoFit/>
            </a:bodyPr>
            <a:lstStyle/>
            <a:p>
              <a:pPr algn="ctr"/>
              <a:r>
                <a:rPr lang="en-US" dirty="0">
                  <a:solidFill>
                    <a:schemeClr val="bg1"/>
                  </a:solidFill>
                </a:rPr>
                <a:t>CO</a:t>
              </a:r>
              <a:r>
                <a:rPr lang="en-US" baseline="-25000" dirty="0">
                  <a:solidFill>
                    <a:schemeClr val="bg1"/>
                  </a:solidFill>
                </a:rPr>
                <a:t>3</a:t>
              </a:r>
              <a:r>
                <a:rPr lang="en-US" baseline="30000" dirty="0">
                  <a:solidFill>
                    <a:schemeClr val="bg1"/>
                  </a:solidFill>
                </a:rPr>
                <a:t>-2</a:t>
              </a:r>
            </a:p>
          </p:txBody>
        </p:sp>
      </p:grpSp>
      <p:grpSp>
        <p:nvGrpSpPr>
          <p:cNvPr id="37" name="Group 36"/>
          <p:cNvGrpSpPr/>
          <p:nvPr/>
        </p:nvGrpSpPr>
        <p:grpSpPr>
          <a:xfrm>
            <a:off x="2596234" y="1049136"/>
            <a:ext cx="1513115" cy="1302883"/>
            <a:chOff x="8175170" y="2342129"/>
            <a:chExt cx="1513115" cy="1302883"/>
          </a:xfrm>
        </p:grpSpPr>
        <p:sp>
          <p:nvSpPr>
            <p:cNvPr id="38" name="Oval 37"/>
            <p:cNvSpPr/>
            <p:nvPr/>
          </p:nvSpPr>
          <p:spPr>
            <a:xfrm>
              <a:off x="8175170" y="2342129"/>
              <a:ext cx="1513115" cy="130288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425541" y="2808904"/>
              <a:ext cx="1012372" cy="369332"/>
            </a:xfrm>
            <a:prstGeom prst="rect">
              <a:avLst/>
            </a:prstGeom>
            <a:noFill/>
          </p:spPr>
          <p:txBody>
            <a:bodyPr wrap="square" rtlCol="0">
              <a:spAutoFit/>
            </a:bodyPr>
            <a:lstStyle/>
            <a:p>
              <a:pPr algn="ctr"/>
              <a:r>
                <a:rPr lang="en-US" dirty="0">
                  <a:solidFill>
                    <a:schemeClr val="bg1"/>
                  </a:solidFill>
                </a:rPr>
                <a:t>CO</a:t>
              </a:r>
              <a:r>
                <a:rPr lang="en-US" baseline="-25000" dirty="0">
                  <a:solidFill>
                    <a:schemeClr val="bg1"/>
                  </a:solidFill>
                </a:rPr>
                <a:t>3</a:t>
              </a:r>
              <a:r>
                <a:rPr lang="en-US" baseline="30000" dirty="0">
                  <a:solidFill>
                    <a:schemeClr val="bg1"/>
                  </a:solidFill>
                </a:rPr>
                <a:t>-2</a:t>
              </a:r>
            </a:p>
          </p:txBody>
        </p:sp>
      </p:grpSp>
      <p:grpSp>
        <p:nvGrpSpPr>
          <p:cNvPr id="40" name="Group 39"/>
          <p:cNvGrpSpPr/>
          <p:nvPr/>
        </p:nvGrpSpPr>
        <p:grpSpPr>
          <a:xfrm>
            <a:off x="6408960" y="857860"/>
            <a:ext cx="1513115" cy="1302883"/>
            <a:chOff x="8175170" y="2342129"/>
            <a:chExt cx="1513115" cy="1302883"/>
          </a:xfrm>
        </p:grpSpPr>
        <p:sp>
          <p:nvSpPr>
            <p:cNvPr id="41" name="Oval 40"/>
            <p:cNvSpPr/>
            <p:nvPr/>
          </p:nvSpPr>
          <p:spPr>
            <a:xfrm>
              <a:off x="8175170" y="2342129"/>
              <a:ext cx="1513115" cy="130288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8425541" y="2808904"/>
              <a:ext cx="1012372" cy="369332"/>
            </a:xfrm>
            <a:prstGeom prst="rect">
              <a:avLst/>
            </a:prstGeom>
            <a:noFill/>
          </p:spPr>
          <p:txBody>
            <a:bodyPr wrap="square" rtlCol="0">
              <a:spAutoFit/>
            </a:bodyPr>
            <a:lstStyle/>
            <a:p>
              <a:pPr algn="ctr"/>
              <a:r>
                <a:rPr lang="en-US" dirty="0">
                  <a:solidFill>
                    <a:schemeClr val="bg1"/>
                  </a:solidFill>
                </a:rPr>
                <a:t>CO</a:t>
              </a:r>
              <a:r>
                <a:rPr lang="en-US" baseline="-25000" dirty="0">
                  <a:solidFill>
                    <a:schemeClr val="bg1"/>
                  </a:solidFill>
                </a:rPr>
                <a:t>3</a:t>
              </a:r>
              <a:r>
                <a:rPr lang="en-US" baseline="30000" dirty="0">
                  <a:solidFill>
                    <a:schemeClr val="bg1"/>
                  </a:solidFill>
                </a:rPr>
                <a:t>-2</a:t>
              </a:r>
            </a:p>
          </p:txBody>
        </p:sp>
      </p:grpSp>
      <p:grpSp>
        <p:nvGrpSpPr>
          <p:cNvPr id="43" name="Group 42"/>
          <p:cNvGrpSpPr/>
          <p:nvPr/>
        </p:nvGrpSpPr>
        <p:grpSpPr>
          <a:xfrm>
            <a:off x="10485784" y="2616680"/>
            <a:ext cx="1513115" cy="1302883"/>
            <a:chOff x="8175170" y="2342129"/>
            <a:chExt cx="1513115" cy="1302883"/>
          </a:xfrm>
        </p:grpSpPr>
        <p:sp>
          <p:nvSpPr>
            <p:cNvPr id="44" name="Oval 43"/>
            <p:cNvSpPr/>
            <p:nvPr/>
          </p:nvSpPr>
          <p:spPr>
            <a:xfrm>
              <a:off x="8175170" y="2342129"/>
              <a:ext cx="1513115" cy="130288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425541" y="2808904"/>
              <a:ext cx="1012372" cy="369332"/>
            </a:xfrm>
            <a:prstGeom prst="rect">
              <a:avLst/>
            </a:prstGeom>
            <a:noFill/>
          </p:spPr>
          <p:txBody>
            <a:bodyPr wrap="square" rtlCol="0">
              <a:spAutoFit/>
            </a:bodyPr>
            <a:lstStyle/>
            <a:p>
              <a:pPr algn="ctr"/>
              <a:r>
                <a:rPr lang="en-US" dirty="0">
                  <a:solidFill>
                    <a:schemeClr val="bg1"/>
                  </a:solidFill>
                </a:rPr>
                <a:t>CO</a:t>
              </a:r>
              <a:r>
                <a:rPr lang="en-US" baseline="-25000" dirty="0">
                  <a:solidFill>
                    <a:schemeClr val="bg1"/>
                  </a:solidFill>
                </a:rPr>
                <a:t>3</a:t>
              </a:r>
              <a:r>
                <a:rPr lang="en-US" baseline="30000" dirty="0">
                  <a:solidFill>
                    <a:schemeClr val="bg1"/>
                  </a:solidFill>
                </a:rPr>
                <a:t>-2</a:t>
              </a:r>
            </a:p>
          </p:txBody>
        </p:sp>
      </p:grpSp>
      <p:grpSp>
        <p:nvGrpSpPr>
          <p:cNvPr id="46" name="Group 45"/>
          <p:cNvGrpSpPr/>
          <p:nvPr/>
        </p:nvGrpSpPr>
        <p:grpSpPr>
          <a:xfrm>
            <a:off x="8333007" y="3544556"/>
            <a:ext cx="1513115" cy="1302883"/>
            <a:chOff x="8175170" y="2342129"/>
            <a:chExt cx="1513115" cy="1302883"/>
          </a:xfrm>
        </p:grpSpPr>
        <p:sp>
          <p:nvSpPr>
            <p:cNvPr id="47" name="Oval 46"/>
            <p:cNvSpPr/>
            <p:nvPr/>
          </p:nvSpPr>
          <p:spPr>
            <a:xfrm>
              <a:off x="8175170" y="2342129"/>
              <a:ext cx="1513115" cy="130288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425541" y="2808904"/>
              <a:ext cx="1012372" cy="369332"/>
            </a:xfrm>
            <a:prstGeom prst="rect">
              <a:avLst/>
            </a:prstGeom>
            <a:noFill/>
          </p:spPr>
          <p:txBody>
            <a:bodyPr wrap="square" rtlCol="0">
              <a:spAutoFit/>
            </a:bodyPr>
            <a:lstStyle/>
            <a:p>
              <a:pPr algn="ctr"/>
              <a:r>
                <a:rPr lang="en-US" dirty="0">
                  <a:solidFill>
                    <a:schemeClr val="bg1"/>
                  </a:solidFill>
                </a:rPr>
                <a:t>CO</a:t>
              </a:r>
              <a:r>
                <a:rPr lang="en-US" baseline="-25000" dirty="0">
                  <a:solidFill>
                    <a:schemeClr val="bg1"/>
                  </a:solidFill>
                </a:rPr>
                <a:t>3</a:t>
              </a:r>
              <a:r>
                <a:rPr lang="en-US" baseline="30000" dirty="0">
                  <a:solidFill>
                    <a:schemeClr val="bg1"/>
                  </a:solidFill>
                </a:rPr>
                <a:t>-2</a:t>
              </a:r>
            </a:p>
          </p:txBody>
        </p:sp>
      </p:grpSp>
      <p:sp>
        <p:nvSpPr>
          <p:cNvPr id="49" name="TextBox 48"/>
          <p:cNvSpPr txBox="1"/>
          <p:nvPr/>
        </p:nvSpPr>
        <p:spPr>
          <a:xfrm>
            <a:off x="870171" y="2254164"/>
            <a:ext cx="928459" cy="369332"/>
          </a:xfrm>
          <a:prstGeom prst="rect">
            <a:avLst/>
          </a:prstGeom>
          <a:noFill/>
        </p:spPr>
        <p:txBody>
          <a:bodyPr wrap="none" rtlCol="0">
            <a:spAutoFit/>
          </a:bodyPr>
          <a:lstStyle/>
          <a:p>
            <a:r>
              <a:rPr lang="en-US" dirty="0"/>
              <a:t>Calcium</a:t>
            </a:r>
          </a:p>
        </p:txBody>
      </p:sp>
      <p:sp>
        <p:nvSpPr>
          <p:cNvPr id="52" name="TextBox 51"/>
          <p:cNvSpPr txBox="1"/>
          <p:nvPr/>
        </p:nvSpPr>
        <p:spPr>
          <a:xfrm>
            <a:off x="2771445" y="1841062"/>
            <a:ext cx="1162691" cy="369332"/>
          </a:xfrm>
          <a:prstGeom prst="rect">
            <a:avLst/>
          </a:prstGeom>
          <a:noFill/>
        </p:spPr>
        <p:txBody>
          <a:bodyPr wrap="none" rtlCol="0">
            <a:spAutoFit/>
          </a:bodyPr>
          <a:lstStyle/>
          <a:p>
            <a:r>
              <a:rPr lang="en-US" dirty="0">
                <a:solidFill>
                  <a:schemeClr val="bg1"/>
                </a:solidFill>
              </a:rPr>
              <a:t>Carbonate</a:t>
            </a:r>
          </a:p>
        </p:txBody>
      </p:sp>
      <p:sp>
        <p:nvSpPr>
          <p:cNvPr id="53" name="TextBox 52"/>
          <p:cNvSpPr txBox="1"/>
          <p:nvPr/>
        </p:nvSpPr>
        <p:spPr>
          <a:xfrm>
            <a:off x="4723843" y="6286804"/>
            <a:ext cx="1931811" cy="369332"/>
          </a:xfrm>
          <a:prstGeom prst="rect">
            <a:avLst/>
          </a:prstGeom>
          <a:noFill/>
        </p:spPr>
        <p:txBody>
          <a:bodyPr wrap="none" rtlCol="0">
            <a:spAutoFit/>
          </a:bodyPr>
          <a:lstStyle/>
          <a:p>
            <a:r>
              <a:rPr lang="en-US" dirty="0"/>
              <a:t>Calcium carbonate</a:t>
            </a:r>
          </a:p>
        </p:txBody>
      </p:sp>
      <p:sp>
        <p:nvSpPr>
          <p:cNvPr id="50" name="TextBox 49"/>
          <p:cNvSpPr txBox="1"/>
          <p:nvPr/>
        </p:nvSpPr>
        <p:spPr>
          <a:xfrm>
            <a:off x="4539112" y="3506199"/>
            <a:ext cx="184731" cy="369332"/>
          </a:xfrm>
          <a:prstGeom prst="rect">
            <a:avLst/>
          </a:prstGeom>
          <a:noFill/>
        </p:spPr>
        <p:txBody>
          <a:bodyPr wrap="none" rtlCol="0">
            <a:spAutoFit/>
          </a:bodyPr>
          <a:lstStyle/>
          <a:p>
            <a:endParaRPr lang="en-US" dirty="0"/>
          </a:p>
        </p:txBody>
      </p:sp>
      <p:grpSp>
        <p:nvGrpSpPr>
          <p:cNvPr id="19" name="Group 18"/>
          <p:cNvGrpSpPr/>
          <p:nvPr/>
        </p:nvGrpSpPr>
        <p:grpSpPr>
          <a:xfrm>
            <a:off x="3352791" y="3226220"/>
            <a:ext cx="1513115" cy="1302883"/>
            <a:chOff x="979714" y="1690688"/>
            <a:chExt cx="1513115" cy="1302883"/>
          </a:xfrm>
        </p:grpSpPr>
        <p:sp>
          <p:nvSpPr>
            <p:cNvPr id="20" name="Oval 19"/>
            <p:cNvSpPr/>
            <p:nvPr/>
          </p:nvSpPr>
          <p:spPr>
            <a:xfrm>
              <a:off x="979714" y="1690688"/>
              <a:ext cx="1513115" cy="13028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251857" y="2242461"/>
              <a:ext cx="1012372" cy="369332"/>
            </a:xfrm>
            <a:prstGeom prst="rect">
              <a:avLst/>
            </a:prstGeom>
            <a:noFill/>
          </p:spPr>
          <p:txBody>
            <a:bodyPr wrap="square" rtlCol="0">
              <a:spAutoFit/>
            </a:bodyPr>
            <a:lstStyle/>
            <a:p>
              <a:pPr algn="ctr"/>
              <a:r>
                <a:rPr lang="en-US" dirty="0"/>
                <a:t>Ca</a:t>
              </a:r>
              <a:r>
                <a:rPr lang="en-US" baseline="30000" dirty="0"/>
                <a:t>+2</a:t>
              </a:r>
            </a:p>
          </p:txBody>
        </p:sp>
      </p:grpSp>
      <p:grpSp>
        <p:nvGrpSpPr>
          <p:cNvPr id="8" name="Group 7"/>
          <p:cNvGrpSpPr/>
          <p:nvPr/>
        </p:nvGrpSpPr>
        <p:grpSpPr>
          <a:xfrm>
            <a:off x="6158587" y="3093507"/>
            <a:ext cx="1513115" cy="1302883"/>
            <a:chOff x="8175170" y="2342129"/>
            <a:chExt cx="1513115" cy="1302883"/>
          </a:xfrm>
        </p:grpSpPr>
        <p:sp>
          <p:nvSpPr>
            <p:cNvPr id="7" name="Oval 6"/>
            <p:cNvSpPr/>
            <p:nvPr/>
          </p:nvSpPr>
          <p:spPr>
            <a:xfrm>
              <a:off x="8175170" y="2342129"/>
              <a:ext cx="1513115" cy="130288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425541" y="2939536"/>
              <a:ext cx="1012372" cy="369332"/>
            </a:xfrm>
            <a:prstGeom prst="rect">
              <a:avLst/>
            </a:prstGeom>
            <a:noFill/>
          </p:spPr>
          <p:txBody>
            <a:bodyPr wrap="square" rtlCol="0">
              <a:spAutoFit/>
            </a:bodyPr>
            <a:lstStyle/>
            <a:p>
              <a:pPr algn="ctr"/>
              <a:r>
                <a:rPr lang="en-US" dirty="0">
                  <a:solidFill>
                    <a:schemeClr val="bg1"/>
                  </a:solidFill>
                </a:rPr>
                <a:t>CO</a:t>
              </a:r>
              <a:r>
                <a:rPr lang="en-US" baseline="-25000" dirty="0">
                  <a:solidFill>
                    <a:schemeClr val="bg1"/>
                  </a:solidFill>
                </a:rPr>
                <a:t>3</a:t>
              </a:r>
              <a:r>
                <a:rPr lang="en-US" baseline="30000" dirty="0">
                  <a:solidFill>
                    <a:schemeClr val="bg1"/>
                  </a:solidFill>
                </a:rPr>
                <a:t>-2</a:t>
              </a:r>
            </a:p>
          </p:txBody>
        </p:sp>
      </p:grpSp>
      <p:pic>
        <p:nvPicPr>
          <p:cNvPr id="55" name="Picture 54" descr="tulogo_c.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11428790" y="6320826"/>
            <a:ext cx="541387" cy="331788"/>
          </a:xfrm>
          <a:prstGeom prst="rect">
            <a:avLst/>
          </a:prstGeom>
          <a:noFill/>
          <a:ln w="9525">
            <a:noFill/>
            <a:miter lim="800000"/>
            <a:headEnd/>
            <a:tailEnd/>
          </a:ln>
        </p:spPr>
      </p:pic>
    </p:spTree>
    <p:extLst>
      <p:ext uri="{BB962C8B-B14F-4D97-AF65-F5344CB8AC3E}">
        <p14:creationId xmlns:p14="http://schemas.microsoft.com/office/powerpoint/2010/main" val="152010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8.33333E-7 2.22222E-6 L 0.0595 0.26273 " pathEditMode="relative" rAng="0" ptsTypes="AA">
                                      <p:cBhvr>
                                        <p:cTn id="14" dur="1500" fill="hold"/>
                                        <p:tgtEl>
                                          <p:spTgt spid="19"/>
                                        </p:tgtEl>
                                        <p:attrNameLst>
                                          <p:attrName>ppt_x</p:attrName>
                                          <p:attrName>ppt_y</p:attrName>
                                        </p:attrNameLst>
                                      </p:cBhvr>
                                      <p:rCtr x="2969" y="13125"/>
                                    </p:animMotion>
                                  </p:childTnLst>
                                </p:cTn>
                              </p:par>
                              <p:par>
                                <p:cTn id="15" presetID="42" presetClass="path" presetSubtype="0" accel="50000" decel="50000" fill="hold" nodeType="withEffect">
                                  <p:stCondLst>
                                    <p:cond delay="1500"/>
                                  </p:stCondLst>
                                  <p:childTnLst>
                                    <p:animMotion origin="layout" path="M 2.5E-6 -4.81481E-6 L -0.05274 0.26019 " pathEditMode="relative" rAng="0" ptsTypes="AA">
                                      <p:cBhvr>
                                        <p:cTn id="16" dur="1500" fill="hold"/>
                                        <p:tgtEl>
                                          <p:spTgt spid="8"/>
                                        </p:tgtEl>
                                        <p:attrNameLst>
                                          <p:attrName>ppt_x</p:attrName>
                                          <p:attrName>ppt_y</p:attrName>
                                        </p:attrNameLst>
                                      </p:cBhvr>
                                      <p:rCtr x="-2643" y="13009"/>
                                    </p:animMotion>
                                  </p:childTnLst>
                                </p:cTn>
                              </p:par>
                              <p:par>
                                <p:cTn id="17" presetID="1" presetClass="entr" presetSubtype="0" fill="hold" grpId="0" nodeType="withEffect">
                                  <p:stCondLst>
                                    <p:cond delay="300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2" grpId="0"/>
      <p:bldP spid="5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4333" y="4329127"/>
            <a:ext cx="3370829" cy="2249647"/>
          </a:xfrm>
          <a:prstGeom prst="rect">
            <a:avLst/>
          </a:prstGeom>
        </p:spPr>
      </p:pic>
      <p:sp>
        <p:nvSpPr>
          <p:cNvPr id="2" name="Title 1"/>
          <p:cNvSpPr>
            <a:spLocks noGrp="1"/>
          </p:cNvSpPr>
          <p:nvPr>
            <p:ph type="title"/>
          </p:nvPr>
        </p:nvSpPr>
        <p:spPr>
          <a:xfrm>
            <a:off x="152395" y="-41710"/>
            <a:ext cx="10515600" cy="1325563"/>
          </a:xfrm>
        </p:spPr>
        <p:txBody>
          <a:bodyPr/>
          <a:lstStyle/>
          <a:p>
            <a:r>
              <a:rPr lang="en-US" dirty="0"/>
              <a:t>How do oyster larvae form shells?</a:t>
            </a:r>
          </a:p>
        </p:txBody>
      </p:sp>
      <p:grpSp>
        <p:nvGrpSpPr>
          <p:cNvPr id="9" name="Group 8"/>
          <p:cNvGrpSpPr/>
          <p:nvPr/>
        </p:nvGrpSpPr>
        <p:grpSpPr>
          <a:xfrm>
            <a:off x="635444" y="1502026"/>
            <a:ext cx="1513115" cy="1302883"/>
            <a:chOff x="979714" y="1690688"/>
            <a:chExt cx="1513115" cy="1302883"/>
          </a:xfrm>
        </p:grpSpPr>
        <p:sp>
          <p:nvSpPr>
            <p:cNvPr id="4" name="Oval 3"/>
            <p:cNvSpPr/>
            <p:nvPr/>
          </p:nvSpPr>
          <p:spPr>
            <a:xfrm>
              <a:off x="979714" y="1690688"/>
              <a:ext cx="1513115" cy="13028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51857" y="2100943"/>
              <a:ext cx="1012372" cy="369332"/>
            </a:xfrm>
            <a:prstGeom prst="rect">
              <a:avLst/>
            </a:prstGeom>
            <a:noFill/>
          </p:spPr>
          <p:txBody>
            <a:bodyPr wrap="square" rtlCol="0">
              <a:spAutoFit/>
            </a:bodyPr>
            <a:lstStyle/>
            <a:p>
              <a:pPr algn="ctr"/>
              <a:r>
                <a:rPr lang="en-US" dirty="0"/>
                <a:t>Ca</a:t>
              </a:r>
              <a:r>
                <a:rPr lang="en-US" baseline="30000" dirty="0"/>
                <a:t>+2</a:t>
              </a:r>
            </a:p>
          </p:txBody>
        </p:sp>
      </p:grpSp>
      <p:grpSp>
        <p:nvGrpSpPr>
          <p:cNvPr id="10" name="Group 9"/>
          <p:cNvGrpSpPr/>
          <p:nvPr/>
        </p:nvGrpSpPr>
        <p:grpSpPr>
          <a:xfrm>
            <a:off x="7919508" y="5301876"/>
            <a:ext cx="1513115" cy="1302883"/>
            <a:chOff x="979714" y="1690688"/>
            <a:chExt cx="1513115" cy="1302883"/>
          </a:xfrm>
        </p:grpSpPr>
        <p:sp>
          <p:nvSpPr>
            <p:cNvPr id="11" name="Oval 10"/>
            <p:cNvSpPr/>
            <p:nvPr/>
          </p:nvSpPr>
          <p:spPr>
            <a:xfrm>
              <a:off x="979714" y="1690688"/>
              <a:ext cx="1513115" cy="13028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51857" y="2100943"/>
              <a:ext cx="1012372" cy="369332"/>
            </a:xfrm>
            <a:prstGeom prst="rect">
              <a:avLst/>
            </a:prstGeom>
            <a:noFill/>
          </p:spPr>
          <p:txBody>
            <a:bodyPr wrap="square" rtlCol="0">
              <a:spAutoFit/>
            </a:bodyPr>
            <a:lstStyle/>
            <a:p>
              <a:pPr algn="ctr"/>
              <a:r>
                <a:rPr lang="en-US" dirty="0"/>
                <a:t>Ca</a:t>
              </a:r>
              <a:r>
                <a:rPr lang="en-US" baseline="30000" dirty="0"/>
                <a:t>+2</a:t>
              </a:r>
            </a:p>
          </p:txBody>
        </p:sp>
      </p:grpSp>
      <p:grpSp>
        <p:nvGrpSpPr>
          <p:cNvPr id="13" name="Group 12"/>
          <p:cNvGrpSpPr/>
          <p:nvPr/>
        </p:nvGrpSpPr>
        <p:grpSpPr>
          <a:xfrm>
            <a:off x="8603778" y="1986119"/>
            <a:ext cx="1513115" cy="1302883"/>
            <a:chOff x="979714" y="1690688"/>
            <a:chExt cx="1513115" cy="1302883"/>
          </a:xfrm>
        </p:grpSpPr>
        <p:sp>
          <p:nvSpPr>
            <p:cNvPr id="14" name="Oval 13"/>
            <p:cNvSpPr/>
            <p:nvPr/>
          </p:nvSpPr>
          <p:spPr>
            <a:xfrm>
              <a:off x="979714" y="1690688"/>
              <a:ext cx="1513115" cy="13028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251857" y="2100943"/>
              <a:ext cx="1012372" cy="369332"/>
            </a:xfrm>
            <a:prstGeom prst="rect">
              <a:avLst/>
            </a:prstGeom>
            <a:noFill/>
          </p:spPr>
          <p:txBody>
            <a:bodyPr wrap="square" rtlCol="0">
              <a:spAutoFit/>
            </a:bodyPr>
            <a:lstStyle/>
            <a:p>
              <a:pPr algn="ctr"/>
              <a:r>
                <a:rPr lang="en-US" dirty="0"/>
                <a:t>Ca</a:t>
              </a:r>
              <a:r>
                <a:rPr lang="en-US" baseline="30000" dirty="0"/>
                <a:t>+2</a:t>
              </a:r>
            </a:p>
          </p:txBody>
        </p:sp>
      </p:grpSp>
      <p:grpSp>
        <p:nvGrpSpPr>
          <p:cNvPr id="16" name="Group 15"/>
          <p:cNvGrpSpPr/>
          <p:nvPr/>
        </p:nvGrpSpPr>
        <p:grpSpPr>
          <a:xfrm>
            <a:off x="593653" y="5245354"/>
            <a:ext cx="1513115" cy="1302883"/>
            <a:chOff x="979714" y="1690688"/>
            <a:chExt cx="1513115" cy="1302883"/>
          </a:xfrm>
        </p:grpSpPr>
        <p:sp>
          <p:nvSpPr>
            <p:cNvPr id="17" name="Oval 16"/>
            <p:cNvSpPr/>
            <p:nvPr/>
          </p:nvSpPr>
          <p:spPr>
            <a:xfrm>
              <a:off x="979714" y="1690688"/>
              <a:ext cx="1513115" cy="13028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251857" y="2100943"/>
              <a:ext cx="1012372" cy="369332"/>
            </a:xfrm>
            <a:prstGeom prst="rect">
              <a:avLst/>
            </a:prstGeom>
            <a:noFill/>
          </p:spPr>
          <p:txBody>
            <a:bodyPr wrap="square" rtlCol="0">
              <a:spAutoFit/>
            </a:bodyPr>
            <a:lstStyle/>
            <a:p>
              <a:pPr algn="ctr"/>
              <a:r>
                <a:rPr lang="en-US" dirty="0"/>
                <a:t>Ca</a:t>
              </a:r>
              <a:r>
                <a:rPr lang="en-US" baseline="30000" dirty="0"/>
                <a:t>+2</a:t>
              </a:r>
            </a:p>
          </p:txBody>
        </p:sp>
      </p:grpSp>
      <p:grpSp>
        <p:nvGrpSpPr>
          <p:cNvPr id="22" name="Group 21"/>
          <p:cNvGrpSpPr/>
          <p:nvPr/>
        </p:nvGrpSpPr>
        <p:grpSpPr>
          <a:xfrm>
            <a:off x="8235036" y="229697"/>
            <a:ext cx="1513115" cy="1302883"/>
            <a:chOff x="979714" y="1690688"/>
            <a:chExt cx="1513115" cy="1302883"/>
          </a:xfrm>
        </p:grpSpPr>
        <p:sp>
          <p:nvSpPr>
            <p:cNvPr id="23" name="Oval 22"/>
            <p:cNvSpPr/>
            <p:nvPr/>
          </p:nvSpPr>
          <p:spPr>
            <a:xfrm>
              <a:off x="979714" y="1690688"/>
              <a:ext cx="1513115" cy="13028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1857" y="2100943"/>
              <a:ext cx="1012372" cy="369332"/>
            </a:xfrm>
            <a:prstGeom prst="rect">
              <a:avLst/>
            </a:prstGeom>
            <a:noFill/>
          </p:spPr>
          <p:txBody>
            <a:bodyPr wrap="square" rtlCol="0">
              <a:spAutoFit/>
            </a:bodyPr>
            <a:lstStyle/>
            <a:p>
              <a:pPr algn="ctr"/>
              <a:r>
                <a:rPr lang="en-US" dirty="0"/>
                <a:t>Ca</a:t>
              </a:r>
              <a:r>
                <a:rPr lang="en-US" baseline="30000" dirty="0"/>
                <a:t>+2</a:t>
              </a:r>
            </a:p>
          </p:txBody>
        </p:sp>
      </p:grpSp>
      <p:grpSp>
        <p:nvGrpSpPr>
          <p:cNvPr id="25" name="Group 24"/>
          <p:cNvGrpSpPr/>
          <p:nvPr/>
        </p:nvGrpSpPr>
        <p:grpSpPr>
          <a:xfrm>
            <a:off x="4410064" y="1087015"/>
            <a:ext cx="1513115" cy="1302883"/>
            <a:chOff x="979714" y="1690688"/>
            <a:chExt cx="1513115" cy="1302883"/>
          </a:xfrm>
        </p:grpSpPr>
        <p:sp>
          <p:nvSpPr>
            <p:cNvPr id="26" name="Oval 25"/>
            <p:cNvSpPr/>
            <p:nvPr/>
          </p:nvSpPr>
          <p:spPr>
            <a:xfrm>
              <a:off x="979714" y="1690688"/>
              <a:ext cx="1513115" cy="13028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251857" y="2100943"/>
              <a:ext cx="1012372" cy="369332"/>
            </a:xfrm>
            <a:prstGeom prst="rect">
              <a:avLst/>
            </a:prstGeom>
            <a:noFill/>
          </p:spPr>
          <p:txBody>
            <a:bodyPr wrap="square" rtlCol="0">
              <a:spAutoFit/>
            </a:bodyPr>
            <a:lstStyle/>
            <a:p>
              <a:pPr algn="ctr"/>
              <a:r>
                <a:rPr lang="en-US" dirty="0"/>
                <a:t>Ca</a:t>
              </a:r>
              <a:r>
                <a:rPr lang="en-US" baseline="30000" dirty="0"/>
                <a:t>+2</a:t>
              </a:r>
            </a:p>
          </p:txBody>
        </p:sp>
      </p:grpSp>
      <p:grpSp>
        <p:nvGrpSpPr>
          <p:cNvPr id="28" name="Group 27"/>
          <p:cNvGrpSpPr/>
          <p:nvPr/>
        </p:nvGrpSpPr>
        <p:grpSpPr>
          <a:xfrm>
            <a:off x="10289648" y="5060689"/>
            <a:ext cx="1513115" cy="1302883"/>
            <a:chOff x="8175170" y="2342129"/>
            <a:chExt cx="1513115" cy="1302883"/>
          </a:xfrm>
        </p:grpSpPr>
        <p:sp>
          <p:nvSpPr>
            <p:cNvPr id="29" name="Oval 28"/>
            <p:cNvSpPr/>
            <p:nvPr/>
          </p:nvSpPr>
          <p:spPr>
            <a:xfrm>
              <a:off x="8175170" y="2342129"/>
              <a:ext cx="1513115" cy="130288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425541" y="2808904"/>
              <a:ext cx="1012372" cy="369332"/>
            </a:xfrm>
            <a:prstGeom prst="rect">
              <a:avLst/>
            </a:prstGeom>
            <a:noFill/>
          </p:spPr>
          <p:txBody>
            <a:bodyPr wrap="square" rtlCol="0">
              <a:spAutoFit/>
            </a:bodyPr>
            <a:lstStyle/>
            <a:p>
              <a:pPr algn="ctr"/>
              <a:r>
                <a:rPr lang="en-US" dirty="0">
                  <a:solidFill>
                    <a:schemeClr val="bg1"/>
                  </a:solidFill>
                </a:rPr>
                <a:t>CO</a:t>
              </a:r>
              <a:r>
                <a:rPr lang="en-US" baseline="-25000" dirty="0">
                  <a:solidFill>
                    <a:schemeClr val="bg1"/>
                  </a:solidFill>
                </a:rPr>
                <a:t>3</a:t>
              </a:r>
              <a:r>
                <a:rPr lang="en-US" baseline="30000" dirty="0">
                  <a:solidFill>
                    <a:schemeClr val="bg1"/>
                  </a:solidFill>
                </a:rPr>
                <a:t>-2</a:t>
              </a:r>
            </a:p>
          </p:txBody>
        </p:sp>
      </p:grpSp>
      <p:grpSp>
        <p:nvGrpSpPr>
          <p:cNvPr id="31" name="Group 30"/>
          <p:cNvGrpSpPr/>
          <p:nvPr/>
        </p:nvGrpSpPr>
        <p:grpSpPr>
          <a:xfrm>
            <a:off x="1099840" y="3373690"/>
            <a:ext cx="1513115" cy="1302883"/>
            <a:chOff x="8175170" y="2342129"/>
            <a:chExt cx="1513115" cy="1302883"/>
          </a:xfrm>
        </p:grpSpPr>
        <p:sp>
          <p:nvSpPr>
            <p:cNvPr id="32" name="Oval 31"/>
            <p:cNvSpPr/>
            <p:nvPr/>
          </p:nvSpPr>
          <p:spPr>
            <a:xfrm>
              <a:off x="8175170" y="2342129"/>
              <a:ext cx="1513115" cy="130288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8425541" y="2808904"/>
              <a:ext cx="1012372" cy="369332"/>
            </a:xfrm>
            <a:prstGeom prst="rect">
              <a:avLst/>
            </a:prstGeom>
            <a:noFill/>
          </p:spPr>
          <p:txBody>
            <a:bodyPr wrap="square" rtlCol="0">
              <a:spAutoFit/>
            </a:bodyPr>
            <a:lstStyle/>
            <a:p>
              <a:pPr algn="ctr"/>
              <a:r>
                <a:rPr lang="en-US" dirty="0">
                  <a:solidFill>
                    <a:schemeClr val="bg1"/>
                  </a:solidFill>
                </a:rPr>
                <a:t>CO</a:t>
              </a:r>
              <a:r>
                <a:rPr lang="en-US" baseline="-25000" dirty="0">
                  <a:solidFill>
                    <a:schemeClr val="bg1"/>
                  </a:solidFill>
                </a:rPr>
                <a:t>3</a:t>
              </a:r>
              <a:r>
                <a:rPr lang="en-US" baseline="30000" dirty="0">
                  <a:solidFill>
                    <a:schemeClr val="bg1"/>
                  </a:solidFill>
                </a:rPr>
                <a:t>-2</a:t>
              </a:r>
            </a:p>
          </p:txBody>
        </p:sp>
      </p:grpSp>
      <p:grpSp>
        <p:nvGrpSpPr>
          <p:cNvPr id="34" name="Group 33"/>
          <p:cNvGrpSpPr/>
          <p:nvPr/>
        </p:nvGrpSpPr>
        <p:grpSpPr>
          <a:xfrm>
            <a:off x="10417624" y="233596"/>
            <a:ext cx="1513115" cy="1302883"/>
            <a:chOff x="8175170" y="2342129"/>
            <a:chExt cx="1513115" cy="1302883"/>
          </a:xfrm>
        </p:grpSpPr>
        <p:sp>
          <p:nvSpPr>
            <p:cNvPr id="35" name="Oval 34"/>
            <p:cNvSpPr/>
            <p:nvPr/>
          </p:nvSpPr>
          <p:spPr>
            <a:xfrm>
              <a:off x="8175170" y="2342129"/>
              <a:ext cx="1513115" cy="130288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8425541" y="2808904"/>
              <a:ext cx="1012372" cy="369332"/>
            </a:xfrm>
            <a:prstGeom prst="rect">
              <a:avLst/>
            </a:prstGeom>
            <a:noFill/>
          </p:spPr>
          <p:txBody>
            <a:bodyPr wrap="square" rtlCol="0">
              <a:spAutoFit/>
            </a:bodyPr>
            <a:lstStyle/>
            <a:p>
              <a:pPr algn="ctr"/>
              <a:r>
                <a:rPr lang="en-US" dirty="0">
                  <a:solidFill>
                    <a:schemeClr val="bg1"/>
                  </a:solidFill>
                </a:rPr>
                <a:t>CO</a:t>
              </a:r>
              <a:r>
                <a:rPr lang="en-US" baseline="-25000" dirty="0">
                  <a:solidFill>
                    <a:schemeClr val="bg1"/>
                  </a:solidFill>
                </a:rPr>
                <a:t>3</a:t>
              </a:r>
              <a:r>
                <a:rPr lang="en-US" baseline="30000" dirty="0">
                  <a:solidFill>
                    <a:schemeClr val="bg1"/>
                  </a:solidFill>
                </a:rPr>
                <a:t>-2</a:t>
              </a:r>
            </a:p>
          </p:txBody>
        </p:sp>
      </p:grpSp>
      <p:grpSp>
        <p:nvGrpSpPr>
          <p:cNvPr id="37" name="Group 36"/>
          <p:cNvGrpSpPr/>
          <p:nvPr/>
        </p:nvGrpSpPr>
        <p:grpSpPr>
          <a:xfrm>
            <a:off x="2596234" y="1049136"/>
            <a:ext cx="1513115" cy="1302883"/>
            <a:chOff x="8175170" y="2342129"/>
            <a:chExt cx="1513115" cy="1302883"/>
          </a:xfrm>
        </p:grpSpPr>
        <p:sp>
          <p:nvSpPr>
            <p:cNvPr id="38" name="Oval 37"/>
            <p:cNvSpPr/>
            <p:nvPr/>
          </p:nvSpPr>
          <p:spPr>
            <a:xfrm>
              <a:off x="8175170" y="2342129"/>
              <a:ext cx="1513115" cy="130288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8425541" y="2808904"/>
              <a:ext cx="1012372" cy="369332"/>
            </a:xfrm>
            <a:prstGeom prst="rect">
              <a:avLst/>
            </a:prstGeom>
            <a:noFill/>
          </p:spPr>
          <p:txBody>
            <a:bodyPr wrap="square" rtlCol="0">
              <a:spAutoFit/>
            </a:bodyPr>
            <a:lstStyle/>
            <a:p>
              <a:pPr algn="ctr"/>
              <a:r>
                <a:rPr lang="en-US" dirty="0">
                  <a:solidFill>
                    <a:schemeClr val="bg1"/>
                  </a:solidFill>
                </a:rPr>
                <a:t>CO</a:t>
              </a:r>
              <a:r>
                <a:rPr lang="en-US" baseline="-25000" dirty="0">
                  <a:solidFill>
                    <a:schemeClr val="bg1"/>
                  </a:solidFill>
                </a:rPr>
                <a:t>3</a:t>
              </a:r>
              <a:r>
                <a:rPr lang="en-US" baseline="30000" dirty="0">
                  <a:solidFill>
                    <a:schemeClr val="bg1"/>
                  </a:solidFill>
                </a:rPr>
                <a:t>-2</a:t>
              </a:r>
            </a:p>
          </p:txBody>
        </p:sp>
      </p:grpSp>
      <p:grpSp>
        <p:nvGrpSpPr>
          <p:cNvPr id="40" name="Group 39"/>
          <p:cNvGrpSpPr/>
          <p:nvPr/>
        </p:nvGrpSpPr>
        <p:grpSpPr>
          <a:xfrm>
            <a:off x="6408960" y="857860"/>
            <a:ext cx="1513115" cy="1302883"/>
            <a:chOff x="8175170" y="2342129"/>
            <a:chExt cx="1513115" cy="1302883"/>
          </a:xfrm>
        </p:grpSpPr>
        <p:sp>
          <p:nvSpPr>
            <p:cNvPr id="41" name="Oval 40"/>
            <p:cNvSpPr/>
            <p:nvPr/>
          </p:nvSpPr>
          <p:spPr>
            <a:xfrm>
              <a:off x="8175170" y="2342129"/>
              <a:ext cx="1513115" cy="130288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8425541" y="2808904"/>
              <a:ext cx="1012372" cy="369332"/>
            </a:xfrm>
            <a:prstGeom prst="rect">
              <a:avLst/>
            </a:prstGeom>
            <a:noFill/>
          </p:spPr>
          <p:txBody>
            <a:bodyPr wrap="square" rtlCol="0">
              <a:spAutoFit/>
            </a:bodyPr>
            <a:lstStyle/>
            <a:p>
              <a:pPr algn="ctr"/>
              <a:r>
                <a:rPr lang="en-US" dirty="0">
                  <a:solidFill>
                    <a:schemeClr val="bg1"/>
                  </a:solidFill>
                </a:rPr>
                <a:t>CO</a:t>
              </a:r>
              <a:r>
                <a:rPr lang="en-US" baseline="-25000" dirty="0">
                  <a:solidFill>
                    <a:schemeClr val="bg1"/>
                  </a:solidFill>
                </a:rPr>
                <a:t>3</a:t>
              </a:r>
              <a:r>
                <a:rPr lang="en-US" baseline="30000" dirty="0">
                  <a:solidFill>
                    <a:schemeClr val="bg1"/>
                  </a:solidFill>
                </a:rPr>
                <a:t>-2</a:t>
              </a:r>
            </a:p>
          </p:txBody>
        </p:sp>
      </p:grpSp>
      <p:grpSp>
        <p:nvGrpSpPr>
          <p:cNvPr id="43" name="Group 42"/>
          <p:cNvGrpSpPr/>
          <p:nvPr/>
        </p:nvGrpSpPr>
        <p:grpSpPr>
          <a:xfrm>
            <a:off x="10485784" y="2616680"/>
            <a:ext cx="1513115" cy="1302883"/>
            <a:chOff x="8175170" y="2342129"/>
            <a:chExt cx="1513115" cy="1302883"/>
          </a:xfrm>
        </p:grpSpPr>
        <p:sp>
          <p:nvSpPr>
            <p:cNvPr id="44" name="Oval 43"/>
            <p:cNvSpPr/>
            <p:nvPr/>
          </p:nvSpPr>
          <p:spPr>
            <a:xfrm>
              <a:off x="8175170" y="2342129"/>
              <a:ext cx="1513115" cy="130288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425541" y="2808904"/>
              <a:ext cx="1012372" cy="369332"/>
            </a:xfrm>
            <a:prstGeom prst="rect">
              <a:avLst/>
            </a:prstGeom>
            <a:noFill/>
          </p:spPr>
          <p:txBody>
            <a:bodyPr wrap="square" rtlCol="0">
              <a:spAutoFit/>
            </a:bodyPr>
            <a:lstStyle/>
            <a:p>
              <a:pPr algn="ctr"/>
              <a:r>
                <a:rPr lang="en-US" dirty="0">
                  <a:solidFill>
                    <a:schemeClr val="bg1"/>
                  </a:solidFill>
                </a:rPr>
                <a:t>CO</a:t>
              </a:r>
              <a:r>
                <a:rPr lang="en-US" baseline="-25000" dirty="0">
                  <a:solidFill>
                    <a:schemeClr val="bg1"/>
                  </a:solidFill>
                </a:rPr>
                <a:t>3</a:t>
              </a:r>
              <a:r>
                <a:rPr lang="en-US" baseline="30000" dirty="0">
                  <a:solidFill>
                    <a:schemeClr val="bg1"/>
                  </a:solidFill>
                </a:rPr>
                <a:t>-2</a:t>
              </a:r>
            </a:p>
          </p:txBody>
        </p:sp>
      </p:grpSp>
      <p:grpSp>
        <p:nvGrpSpPr>
          <p:cNvPr id="46" name="Group 45"/>
          <p:cNvGrpSpPr/>
          <p:nvPr/>
        </p:nvGrpSpPr>
        <p:grpSpPr>
          <a:xfrm>
            <a:off x="8333007" y="3544556"/>
            <a:ext cx="1513115" cy="1302883"/>
            <a:chOff x="8175170" y="2342129"/>
            <a:chExt cx="1513115" cy="1302883"/>
          </a:xfrm>
        </p:grpSpPr>
        <p:sp>
          <p:nvSpPr>
            <p:cNvPr id="47" name="Oval 46"/>
            <p:cNvSpPr/>
            <p:nvPr/>
          </p:nvSpPr>
          <p:spPr>
            <a:xfrm>
              <a:off x="8175170" y="2342129"/>
              <a:ext cx="1513115" cy="130288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8425541" y="2808904"/>
              <a:ext cx="1012372" cy="369332"/>
            </a:xfrm>
            <a:prstGeom prst="rect">
              <a:avLst/>
            </a:prstGeom>
            <a:noFill/>
          </p:spPr>
          <p:txBody>
            <a:bodyPr wrap="square" rtlCol="0">
              <a:spAutoFit/>
            </a:bodyPr>
            <a:lstStyle/>
            <a:p>
              <a:pPr algn="ctr"/>
              <a:r>
                <a:rPr lang="en-US" dirty="0">
                  <a:solidFill>
                    <a:schemeClr val="bg1"/>
                  </a:solidFill>
                </a:rPr>
                <a:t>CO</a:t>
              </a:r>
              <a:r>
                <a:rPr lang="en-US" baseline="-25000" dirty="0">
                  <a:solidFill>
                    <a:schemeClr val="bg1"/>
                  </a:solidFill>
                </a:rPr>
                <a:t>3</a:t>
              </a:r>
              <a:r>
                <a:rPr lang="en-US" baseline="30000" dirty="0">
                  <a:solidFill>
                    <a:schemeClr val="bg1"/>
                  </a:solidFill>
                </a:rPr>
                <a:t>-2</a:t>
              </a:r>
            </a:p>
          </p:txBody>
        </p:sp>
      </p:grpSp>
      <p:sp>
        <p:nvSpPr>
          <p:cNvPr id="49" name="TextBox 48"/>
          <p:cNvSpPr txBox="1"/>
          <p:nvPr/>
        </p:nvSpPr>
        <p:spPr>
          <a:xfrm>
            <a:off x="870171" y="2254164"/>
            <a:ext cx="928459" cy="369332"/>
          </a:xfrm>
          <a:prstGeom prst="rect">
            <a:avLst/>
          </a:prstGeom>
          <a:noFill/>
        </p:spPr>
        <p:txBody>
          <a:bodyPr wrap="none" rtlCol="0">
            <a:spAutoFit/>
          </a:bodyPr>
          <a:lstStyle/>
          <a:p>
            <a:r>
              <a:rPr lang="en-US" dirty="0"/>
              <a:t>Calcium</a:t>
            </a:r>
          </a:p>
        </p:txBody>
      </p:sp>
      <p:sp>
        <p:nvSpPr>
          <p:cNvPr id="52" name="TextBox 51"/>
          <p:cNvSpPr txBox="1"/>
          <p:nvPr/>
        </p:nvSpPr>
        <p:spPr>
          <a:xfrm>
            <a:off x="2771445" y="1841062"/>
            <a:ext cx="1162691" cy="369332"/>
          </a:xfrm>
          <a:prstGeom prst="rect">
            <a:avLst/>
          </a:prstGeom>
          <a:noFill/>
        </p:spPr>
        <p:txBody>
          <a:bodyPr wrap="none" rtlCol="0">
            <a:spAutoFit/>
          </a:bodyPr>
          <a:lstStyle/>
          <a:p>
            <a:r>
              <a:rPr lang="en-US" dirty="0">
                <a:solidFill>
                  <a:schemeClr val="bg1"/>
                </a:solidFill>
              </a:rPr>
              <a:t>Carbonate</a:t>
            </a:r>
          </a:p>
        </p:txBody>
      </p:sp>
      <p:sp>
        <p:nvSpPr>
          <p:cNvPr id="53" name="TextBox 52"/>
          <p:cNvSpPr txBox="1"/>
          <p:nvPr/>
        </p:nvSpPr>
        <p:spPr>
          <a:xfrm>
            <a:off x="4723843" y="6286804"/>
            <a:ext cx="1931811" cy="369332"/>
          </a:xfrm>
          <a:prstGeom prst="rect">
            <a:avLst/>
          </a:prstGeom>
          <a:noFill/>
        </p:spPr>
        <p:txBody>
          <a:bodyPr wrap="none" rtlCol="0">
            <a:spAutoFit/>
          </a:bodyPr>
          <a:lstStyle/>
          <a:p>
            <a:r>
              <a:rPr lang="en-US" dirty="0"/>
              <a:t>Calcium carbonate</a:t>
            </a:r>
          </a:p>
        </p:txBody>
      </p:sp>
      <p:sp>
        <p:nvSpPr>
          <p:cNvPr id="50" name="TextBox 49"/>
          <p:cNvSpPr txBox="1"/>
          <p:nvPr/>
        </p:nvSpPr>
        <p:spPr>
          <a:xfrm>
            <a:off x="4539112" y="3506199"/>
            <a:ext cx="184731" cy="369332"/>
          </a:xfrm>
          <a:prstGeom prst="rect">
            <a:avLst/>
          </a:prstGeom>
          <a:noFill/>
        </p:spPr>
        <p:txBody>
          <a:bodyPr wrap="none" rtlCol="0">
            <a:spAutoFit/>
          </a:bodyPr>
          <a:lstStyle/>
          <a:p>
            <a:endParaRPr lang="en-US" dirty="0"/>
          </a:p>
        </p:txBody>
      </p:sp>
      <p:grpSp>
        <p:nvGrpSpPr>
          <p:cNvPr id="19" name="Group 18"/>
          <p:cNvGrpSpPr/>
          <p:nvPr/>
        </p:nvGrpSpPr>
        <p:grpSpPr>
          <a:xfrm>
            <a:off x="4133683" y="5060689"/>
            <a:ext cx="1513115" cy="1302883"/>
            <a:chOff x="979714" y="1690688"/>
            <a:chExt cx="1513115" cy="1302883"/>
          </a:xfrm>
        </p:grpSpPr>
        <p:sp>
          <p:nvSpPr>
            <p:cNvPr id="20" name="Oval 19"/>
            <p:cNvSpPr/>
            <p:nvPr/>
          </p:nvSpPr>
          <p:spPr>
            <a:xfrm>
              <a:off x="979714" y="1690688"/>
              <a:ext cx="1513115" cy="130288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251857" y="2242461"/>
              <a:ext cx="1012372" cy="369332"/>
            </a:xfrm>
            <a:prstGeom prst="rect">
              <a:avLst/>
            </a:prstGeom>
            <a:noFill/>
          </p:spPr>
          <p:txBody>
            <a:bodyPr wrap="square" rtlCol="0">
              <a:spAutoFit/>
            </a:bodyPr>
            <a:lstStyle/>
            <a:p>
              <a:pPr algn="ctr"/>
              <a:r>
                <a:rPr lang="en-US" dirty="0"/>
                <a:t>Ca</a:t>
              </a:r>
              <a:r>
                <a:rPr lang="en-US" baseline="30000" dirty="0"/>
                <a:t>+2</a:t>
              </a:r>
            </a:p>
          </p:txBody>
        </p:sp>
      </p:grpSp>
      <p:grpSp>
        <p:nvGrpSpPr>
          <p:cNvPr id="8" name="Group 7"/>
          <p:cNvGrpSpPr/>
          <p:nvPr/>
        </p:nvGrpSpPr>
        <p:grpSpPr>
          <a:xfrm>
            <a:off x="5655889" y="4976096"/>
            <a:ext cx="1513115" cy="1302883"/>
            <a:chOff x="8175170" y="2342129"/>
            <a:chExt cx="1513115" cy="1302883"/>
          </a:xfrm>
        </p:grpSpPr>
        <p:sp>
          <p:nvSpPr>
            <p:cNvPr id="7" name="Oval 6"/>
            <p:cNvSpPr/>
            <p:nvPr/>
          </p:nvSpPr>
          <p:spPr>
            <a:xfrm>
              <a:off x="8175170" y="2342129"/>
              <a:ext cx="1513115" cy="130288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8425541" y="2939536"/>
              <a:ext cx="1012372" cy="369332"/>
            </a:xfrm>
            <a:prstGeom prst="rect">
              <a:avLst/>
            </a:prstGeom>
            <a:noFill/>
          </p:spPr>
          <p:txBody>
            <a:bodyPr wrap="square" rtlCol="0">
              <a:spAutoFit/>
            </a:bodyPr>
            <a:lstStyle/>
            <a:p>
              <a:pPr algn="ctr"/>
              <a:r>
                <a:rPr lang="en-US" dirty="0">
                  <a:solidFill>
                    <a:schemeClr val="bg1"/>
                  </a:solidFill>
                </a:rPr>
                <a:t>CO</a:t>
              </a:r>
              <a:r>
                <a:rPr lang="en-US" baseline="-25000" dirty="0">
                  <a:solidFill>
                    <a:schemeClr val="bg1"/>
                  </a:solidFill>
                </a:rPr>
                <a:t>3</a:t>
              </a:r>
              <a:r>
                <a:rPr lang="en-US" baseline="30000" dirty="0">
                  <a:solidFill>
                    <a:schemeClr val="bg1"/>
                  </a:solidFill>
                </a:rPr>
                <a:t>-2</a:t>
              </a:r>
            </a:p>
          </p:txBody>
        </p:sp>
      </p:grpSp>
      <p:sp>
        <p:nvSpPr>
          <p:cNvPr id="3" name="TextBox 2"/>
          <p:cNvSpPr txBox="1"/>
          <p:nvPr/>
        </p:nvSpPr>
        <p:spPr>
          <a:xfrm>
            <a:off x="3643635" y="2597885"/>
            <a:ext cx="3886663" cy="1815882"/>
          </a:xfrm>
          <a:prstGeom prst="rect">
            <a:avLst/>
          </a:prstGeom>
          <a:noFill/>
          <a:ln w="28575">
            <a:solidFill>
              <a:srgbClr val="FFC000"/>
            </a:solidFill>
          </a:ln>
        </p:spPr>
        <p:txBody>
          <a:bodyPr wrap="square" rtlCol="0">
            <a:spAutoFit/>
          </a:bodyPr>
          <a:lstStyle/>
          <a:p>
            <a:r>
              <a:rPr lang="en-US" sz="2800" dirty="0"/>
              <a:t>If oyster larvae can’t form shells, they cannot eat and they don’t survive to reproduce.  </a:t>
            </a:r>
          </a:p>
        </p:txBody>
      </p:sp>
      <p:pic>
        <p:nvPicPr>
          <p:cNvPr id="55" name="Picture 54" descr="tulogo_c.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11428790" y="6320826"/>
            <a:ext cx="541387" cy="331788"/>
          </a:xfrm>
          <a:prstGeom prst="rect">
            <a:avLst/>
          </a:prstGeom>
          <a:noFill/>
          <a:ln w="9525">
            <a:noFill/>
            <a:miter lim="800000"/>
            <a:headEnd/>
            <a:tailEnd/>
          </a:ln>
        </p:spPr>
      </p:pic>
    </p:spTree>
    <p:extLst>
      <p:ext uri="{BB962C8B-B14F-4D97-AF65-F5344CB8AC3E}">
        <p14:creationId xmlns:p14="http://schemas.microsoft.com/office/powerpoint/2010/main" val="3433335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07104B-AB40-4A07-8621-448B57F008E6}"/>
              </a:ext>
            </a:extLst>
          </p:cNvPr>
          <p:cNvSpPr>
            <a:spLocks noGrp="1"/>
          </p:cNvSpPr>
          <p:nvPr>
            <p:ph type="title"/>
          </p:nvPr>
        </p:nvSpPr>
        <p:spPr/>
        <p:txBody>
          <a:bodyPr/>
          <a:lstStyle/>
          <a:p>
            <a:r>
              <a:rPr lang="en-US" dirty="0"/>
              <a:t>Why does it matter that oyster populations are declining? </a:t>
            </a:r>
          </a:p>
        </p:txBody>
      </p:sp>
      <p:sp>
        <p:nvSpPr>
          <p:cNvPr id="3" name="Content Placeholder 2">
            <a:extLst>
              <a:ext uri="{FF2B5EF4-FFF2-40B4-BE49-F238E27FC236}">
                <a16:creationId xmlns:a16="http://schemas.microsoft.com/office/drawing/2014/main" xmlns="" id="{791D6B2E-9770-4589-BAD5-C5C0A1A6C37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151262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www.blueoceanstrategy.com/wp-content/uploads/2015/01/What-is-blue-ocean-strategy.jpg"/>
          <p:cNvPicPr>
            <a:picLocks noChangeAspect="1" noChangeArrowheads="1"/>
          </p:cNvPicPr>
          <p:nvPr/>
        </p:nvPicPr>
        <p:blipFill rotWithShape="1">
          <a:blip r:embed="rId3">
            <a:extLst>
              <a:ext uri="{28A0092B-C50C-407E-A947-70E740481C1C}">
                <a14:useLocalDpi xmlns:a14="http://schemas.microsoft.com/office/drawing/2010/main" val="0"/>
              </a:ext>
            </a:extLst>
          </a:blip>
          <a:srcRect l="3351" r="3416"/>
          <a:stretch/>
        </p:blipFill>
        <p:spPr bwMode="auto">
          <a:xfrm>
            <a:off x="-2604" y="-1"/>
            <a:ext cx="12206974" cy="688623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49104" y="-54921"/>
            <a:ext cx="6637162" cy="2375956"/>
          </a:xfrm>
        </p:spPr>
        <p:txBody>
          <a:bodyPr>
            <a:normAutofit/>
          </a:bodyPr>
          <a:lstStyle/>
          <a:p>
            <a:pPr marL="0" indent="0">
              <a:buNone/>
            </a:pPr>
            <a:r>
              <a:rPr lang="en-US" sz="4000" dirty="0">
                <a:solidFill>
                  <a:schemeClr val="bg1"/>
                </a:solidFill>
              </a:rPr>
              <a:t>How does a more acidic ocean affect oyster larvae’s ability to build shell?</a:t>
            </a:r>
          </a:p>
        </p:txBody>
      </p:sp>
      <p:pic>
        <p:nvPicPr>
          <p:cNvPr id="4" name="Picture Placeholder 4"/>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832" t="9126" r="2832" b="44234"/>
          <a:stretch/>
        </p:blipFill>
        <p:spPr>
          <a:xfrm>
            <a:off x="6236453" y="4622956"/>
            <a:ext cx="6172200" cy="2273066"/>
          </a:xfrm>
          <a:prstGeom prst="rect">
            <a:avLst/>
          </a:prstGeom>
        </p:spPr>
      </p:pic>
      <p:pic>
        <p:nvPicPr>
          <p:cNvPr id="7170" name="Picture 2" descr="https://upload.wikimedia.org/wikipedia/commons/thumb/a/a1/PH_Scale.svg/2000px-PH_Scale.svg.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5305"/>
          <a:stretch/>
        </p:blipFill>
        <p:spPr bwMode="auto">
          <a:xfrm>
            <a:off x="245567" y="2032977"/>
            <a:ext cx="1117724" cy="472527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tulogo_c.jpg"/>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11539152" y="6320826"/>
            <a:ext cx="541387" cy="331788"/>
          </a:xfrm>
          <a:prstGeom prst="rect">
            <a:avLst/>
          </a:prstGeom>
          <a:noFill/>
          <a:ln w="9525">
            <a:noFill/>
            <a:miter lim="800000"/>
            <a:headEnd/>
            <a:tailEnd/>
          </a:ln>
        </p:spPr>
      </p:pic>
    </p:spTree>
    <p:extLst>
      <p:ext uri="{BB962C8B-B14F-4D97-AF65-F5344CB8AC3E}">
        <p14:creationId xmlns:p14="http://schemas.microsoft.com/office/powerpoint/2010/main" val="296208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8DC8E-6ED1-4C88-ADC2-3E5798FAEA24}"/>
              </a:ext>
            </a:extLst>
          </p:cNvPr>
          <p:cNvSpPr>
            <a:spLocks noGrp="1"/>
          </p:cNvSpPr>
          <p:nvPr>
            <p:ph type="title"/>
          </p:nvPr>
        </p:nvSpPr>
        <p:spPr/>
        <p:txBody>
          <a:bodyPr/>
          <a:lstStyle/>
          <a:p>
            <a:r>
              <a:rPr lang="en-US" dirty="0"/>
              <a:t>Refresher! </a:t>
            </a:r>
          </a:p>
        </p:txBody>
      </p:sp>
      <p:sp>
        <p:nvSpPr>
          <p:cNvPr id="3" name="Content Placeholder 2">
            <a:extLst>
              <a:ext uri="{FF2B5EF4-FFF2-40B4-BE49-F238E27FC236}">
                <a16:creationId xmlns:a16="http://schemas.microsoft.com/office/drawing/2014/main" xmlns="" id="{26E27EC8-341E-4700-A812-EDDC2CAA22E9}"/>
              </a:ext>
            </a:extLst>
          </p:cNvPr>
          <p:cNvSpPr>
            <a:spLocks noGrp="1"/>
          </p:cNvSpPr>
          <p:nvPr>
            <p:ph idx="1"/>
          </p:nvPr>
        </p:nvSpPr>
        <p:spPr/>
        <p:txBody>
          <a:bodyPr/>
          <a:lstStyle/>
          <a:p>
            <a:pPr marL="0" indent="0">
              <a:buNone/>
            </a:pPr>
            <a:r>
              <a:rPr lang="en-US" dirty="0"/>
              <a:t>Find the conjugate bases of these acids: </a:t>
            </a:r>
          </a:p>
          <a:p>
            <a:pPr marL="0" indent="0">
              <a:buNone/>
            </a:pPr>
            <a:endParaRPr lang="en-US" dirty="0"/>
          </a:p>
          <a:p>
            <a:pPr marL="0" indent="0">
              <a:buNone/>
            </a:pPr>
            <a:r>
              <a:rPr lang="en-US" dirty="0"/>
              <a:t>HBr</a:t>
            </a:r>
          </a:p>
          <a:p>
            <a:pPr marL="0" indent="0">
              <a:buNone/>
            </a:pPr>
            <a:r>
              <a:rPr lang="en-US" dirty="0"/>
              <a:t>H</a:t>
            </a:r>
            <a:r>
              <a:rPr lang="en-US" baseline="-25000" dirty="0"/>
              <a:t>3</a:t>
            </a:r>
            <a:r>
              <a:rPr lang="en-US" dirty="0"/>
              <a:t>PO</a:t>
            </a:r>
            <a:r>
              <a:rPr lang="en-US" baseline="-25000" dirty="0"/>
              <a:t>4</a:t>
            </a:r>
            <a:endParaRPr lang="en-US" dirty="0"/>
          </a:p>
          <a:p>
            <a:pPr marL="0" indent="0">
              <a:buNone/>
            </a:pPr>
            <a:r>
              <a:rPr lang="en-US" dirty="0"/>
              <a:t>H</a:t>
            </a:r>
            <a:r>
              <a:rPr lang="en-US" baseline="-25000" dirty="0"/>
              <a:t>2</a:t>
            </a:r>
            <a:r>
              <a:rPr lang="en-US" dirty="0"/>
              <a:t>CO</a:t>
            </a:r>
            <a:r>
              <a:rPr lang="en-US" baseline="-25000" dirty="0"/>
              <a:t>3</a:t>
            </a:r>
            <a:endParaRPr lang="en-US" dirty="0"/>
          </a:p>
        </p:txBody>
      </p:sp>
    </p:spTree>
    <p:extLst>
      <p:ext uri="{BB962C8B-B14F-4D97-AF65-F5344CB8AC3E}">
        <p14:creationId xmlns:p14="http://schemas.microsoft.com/office/powerpoint/2010/main" val="2010093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36166C-94C7-4F16-9A82-F9787B634221}"/>
              </a:ext>
            </a:extLst>
          </p:cNvPr>
          <p:cNvSpPr>
            <a:spLocks noGrp="1"/>
          </p:cNvSpPr>
          <p:nvPr>
            <p:ph type="title"/>
          </p:nvPr>
        </p:nvSpPr>
        <p:spPr/>
        <p:txBody>
          <a:bodyPr/>
          <a:lstStyle/>
          <a:p>
            <a:r>
              <a:rPr lang="en-US" dirty="0"/>
              <a:t>Today’s Guiding Questions</a:t>
            </a:r>
          </a:p>
        </p:txBody>
      </p:sp>
      <p:sp>
        <p:nvSpPr>
          <p:cNvPr id="3" name="Content Placeholder 2">
            <a:extLst>
              <a:ext uri="{FF2B5EF4-FFF2-40B4-BE49-F238E27FC236}">
                <a16:creationId xmlns:a16="http://schemas.microsoft.com/office/drawing/2014/main" xmlns="" id="{5A57D65C-B3A3-4616-8219-89523296FC6A}"/>
              </a:ext>
            </a:extLst>
          </p:cNvPr>
          <p:cNvSpPr>
            <a:spLocks noGrp="1"/>
          </p:cNvSpPr>
          <p:nvPr>
            <p:ph idx="1"/>
          </p:nvPr>
        </p:nvSpPr>
        <p:spPr/>
        <p:txBody>
          <a:bodyPr>
            <a:normAutofit/>
          </a:bodyPr>
          <a:lstStyle/>
          <a:p>
            <a:pPr marL="514350" indent="-514350">
              <a:buFont typeface="+mj-lt"/>
              <a:buAutoNum type="arabicPeriod"/>
            </a:pPr>
            <a:r>
              <a:rPr lang="en-US" sz="3200" dirty="0"/>
              <a:t>How might increasing CO</a:t>
            </a:r>
            <a:r>
              <a:rPr lang="en-US" sz="3200" baseline="-25000" dirty="0"/>
              <a:t>2</a:t>
            </a:r>
            <a:r>
              <a:rPr lang="en-US" sz="3200" dirty="0"/>
              <a:t> levels affect oysters in the Chesapeake Bay? </a:t>
            </a:r>
          </a:p>
          <a:p>
            <a:pPr marL="514350" indent="-514350">
              <a:buFont typeface="+mj-lt"/>
              <a:buAutoNum type="arabicPeriod"/>
            </a:pPr>
            <a:r>
              <a:rPr lang="en-US" sz="3200" dirty="0"/>
              <a:t>What does CO</a:t>
            </a:r>
            <a:r>
              <a:rPr lang="en-US" sz="3200" baseline="-25000" dirty="0"/>
              <a:t>2</a:t>
            </a:r>
            <a:r>
              <a:rPr lang="en-US" sz="3200" dirty="0"/>
              <a:t> do when dissolved into salt water? </a:t>
            </a:r>
          </a:p>
          <a:p>
            <a:pPr marL="514350" indent="-514350">
              <a:buFont typeface="+mj-lt"/>
              <a:buAutoNum type="arabicPeriod"/>
            </a:pPr>
            <a:r>
              <a:rPr lang="en-US" sz="3200" dirty="0"/>
              <a:t>How are oysters important to marine ecosystems and to humans? </a:t>
            </a:r>
          </a:p>
        </p:txBody>
      </p:sp>
    </p:spTree>
    <p:extLst>
      <p:ext uri="{BB962C8B-B14F-4D97-AF65-F5344CB8AC3E}">
        <p14:creationId xmlns:p14="http://schemas.microsoft.com/office/powerpoint/2010/main" val="4140087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Ocean Acidification Project</a:t>
            </a:r>
          </a:p>
        </p:txBody>
      </p:sp>
      <p:sp>
        <p:nvSpPr>
          <p:cNvPr id="3" name="Subtitle 2"/>
          <p:cNvSpPr>
            <a:spLocks noGrp="1"/>
          </p:cNvSpPr>
          <p:nvPr>
            <p:ph type="subTitle" idx="1"/>
          </p:nvPr>
        </p:nvSpPr>
        <p:spPr/>
        <p:txBody>
          <a:bodyPr/>
          <a:lstStyle/>
          <a:p>
            <a:r>
              <a:rPr lang="en-US" dirty="0"/>
              <a:t>2/25/19 and 2/26/19</a:t>
            </a:r>
          </a:p>
        </p:txBody>
      </p:sp>
    </p:spTree>
    <p:extLst>
      <p:ext uri="{BB962C8B-B14F-4D97-AF65-F5344CB8AC3E}">
        <p14:creationId xmlns:p14="http://schemas.microsoft.com/office/powerpoint/2010/main" val="560667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2/25/19 – Ocean Acidification Report</a:t>
            </a:r>
          </a:p>
        </p:txBody>
      </p:sp>
      <p:sp>
        <p:nvSpPr>
          <p:cNvPr id="3" name="Content Placeholder 2"/>
          <p:cNvSpPr>
            <a:spLocks noGrp="1"/>
          </p:cNvSpPr>
          <p:nvPr>
            <p:ph idx="1"/>
          </p:nvPr>
        </p:nvSpPr>
        <p:spPr>
          <a:xfrm>
            <a:off x="838200" y="1825625"/>
            <a:ext cx="10515600" cy="4491200"/>
          </a:xfrm>
        </p:spPr>
        <p:txBody>
          <a:bodyPr>
            <a:normAutofit/>
          </a:bodyPr>
          <a:lstStyle/>
          <a:p>
            <a:r>
              <a:rPr lang="en-US" dirty="0"/>
              <a:t>3 Paragraphs</a:t>
            </a:r>
          </a:p>
          <a:p>
            <a:pPr marL="914400" lvl="1" indent="-457200">
              <a:buFont typeface="+mj-lt"/>
              <a:buAutoNum type="arabicPeriod"/>
            </a:pPr>
            <a:r>
              <a:rPr lang="en-US" dirty="0"/>
              <a:t>Intro and what is ocean acidification</a:t>
            </a:r>
          </a:p>
          <a:p>
            <a:pPr marL="914400" lvl="1" indent="-457200">
              <a:buFont typeface="+mj-lt"/>
              <a:buAutoNum type="arabicPeriod"/>
            </a:pPr>
            <a:r>
              <a:rPr lang="en-US" dirty="0"/>
              <a:t>CO</a:t>
            </a:r>
            <a:r>
              <a:rPr lang="en-US" baseline="-25000" dirty="0"/>
              <a:t>2</a:t>
            </a:r>
            <a:r>
              <a:rPr lang="en-US" dirty="0"/>
              <a:t> reactions and effects on the ocean</a:t>
            </a:r>
          </a:p>
          <a:p>
            <a:pPr marL="914400" lvl="1" indent="-457200">
              <a:buFont typeface="+mj-lt"/>
              <a:buAutoNum type="arabicPeriod"/>
            </a:pPr>
            <a:r>
              <a:rPr lang="en-US" dirty="0"/>
              <a:t>Effects on marine life, focusing on Chesapeake Bay oysters</a:t>
            </a:r>
          </a:p>
          <a:p>
            <a:r>
              <a:rPr lang="en-US" dirty="0"/>
              <a:t>PLUS a visual aid</a:t>
            </a:r>
          </a:p>
          <a:p>
            <a:pPr lvl="1"/>
            <a:r>
              <a:rPr lang="en-US" dirty="0"/>
              <a:t>Depicting the flow of CO</a:t>
            </a:r>
            <a:r>
              <a:rPr lang="en-US" baseline="-25000" dirty="0"/>
              <a:t>2</a:t>
            </a:r>
            <a:r>
              <a:rPr lang="en-US" dirty="0"/>
              <a:t> from its sources into the ocean and what CO</a:t>
            </a:r>
            <a:r>
              <a:rPr lang="en-US" baseline="-25000" dirty="0"/>
              <a:t>2</a:t>
            </a:r>
            <a:r>
              <a:rPr lang="en-US" dirty="0"/>
              <a:t> does when dissolved in the ocean</a:t>
            </a:r>
          </a:p>
          <a:p>
            <a:r>
              <a:rPr lang="en-US" dirty="0" smtClean="0"/>
              <a:t>Spelling and </a:t>
            </a:r>
            <a:r>
              <a:rPr lang="en-US" smtClean="0"/>
              <a:t>grammar count! </a:t>
            </a:r>
          </a:p>
          <a:p>
            <a:r>
              <a:rPr lang="en-US" dirty="0" smtClean="0"/>
              <a:t>In </a:t>
            </a:r>
            <a:r>
              <a:rPr lang="en-US" dirty="0"/>
              <a:t>the computer lab today and tomorrow</a:t>
            </a:r>
          </a:p>
          <a:p>
            <a:r>
              <a:rPr lang="en-US" dirty="0"/>
              <a:t>Due Wednesday before class</a:t>
            </a:r>
          </a:p>
        </p:txBody>
      </p:sp>
    </p:spTree>
    <p:extLst>
      <p:ext uri="{BB962C8B-B14F-4D97-AF65-F5344CB8AC3E}">
        <p14:creationId xmlns:p14="http://schemas.microsoft.com/office/powerpoint/2010/main" val="32593070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Guiding Questions for the Project…</a:t>
            </a:r>
          </a:p>
        </p:txBody>
      </p:sp>
      <p:sp>
        <p:nvSpPr>
          <p:cNvPr id="3" name="Content Placeholder 2"/>
          <p:cNvSpPr>
            <a:spLocks noGrp="1"/>
          </p:cNvSpPr>
          <p:nvPr>
            <p:ph idx="1"/>
          </p:nvPr>
        </p:nvSpPr>
        <p:spPr>
          <a:xfrm>
            <a:off x="838200" y="1825625"/>
            <a:ext cx="10515600" cy="4643414"/>
          </a:xfrm>
        </p:spPr>
        <p:txBody>
          <a:bodyPr/>
          <a:lstStyle/>
          <a:p>
            <a:pPr marL="514350" indent="-514350">
              <a:buFont typeface="+mj-lt"/>
              <a:buAutoNum type="arabicPeriod"/>
            </a:pPr>
            <a:r>
              <a:rPr lang="en-US" dirty="0"/>
              <a:t>What is a greenhouse gas? </a:t>
            </a:r>
          </a:p>
          <a:p>
            <a:pPr marL="514350" indent="-514350">
              <a:buFont typeface="+mj-lt"/>
              <a:buAutoNum type="arabicPeriod"/>
            </a:pPr>
            <a:r>
              <a:rPr lang="en-US" dirty="0"/>
              <a:t>How have the levels of CO</a:t>
            </a:r>
            <a:r>
              <a:rPr lang="en-US" baseline="-25000" dirty="0"/>
              <a:t>2</a:t>
            </a:r>
            <a:r>
              <a:rPr lang="en-US" dirty="0"/>
              <a:t> been changing over the years? </a:t>
            </a:r>
          </a:p>
          <a:p>
            <a:pPr marL="514350" indent="-514350">
              <a:buFont typeface="+mj-lt"/>
              <a:buAutoNum type="arabicPeriod"/>
            </a:pPr>
            <a:r>
              <a:rPr lang="en-US" dirty="0"/>
              <a:t>What is causing CO</a:t>
            </a:r>
            <a:r>
              <a:rPr lang="en-US" baseline="-25000" dirty="0"/>
              <a:t>2</a:t>
            </a:r>
            <a:r>
              <a:rPr lang="en-US" dirty="0"/>
              <a:t> levels to change? </a:t>
            </a:r>
          </a:p>
          <a:p>
            <a:pPr marL="514350" indent="-514350">
              <a:buFont typeface="+mj-lt"/>
              <a:buAutoNum type="arabicPeriod"/>
            </a:pPr>
            <a:r>
              <a:rPr lang="en-US" dirty="0"/>
              <a:t>How might increasing CO</a:t>
            </a:r>
            <a:r>
              <a:rPr lang="en-US" baseline="-25000" dirty="0"/>
              <a:t>2</a:t>
            </a:r>
            <a:r>
              <a:rPr lang="en-US" dirty="0"/>
              <a:t> levels affect oysters in the Chesapeake Bay? </a:t>
            </a:r>
          </a:p>
          <a:p>
            <a:pPr marL="514350" indent="-514350">
              <a:buFont typeface="+mj-lt"/>
              <a:buAutoNum type="arabicPeriod"/>
            </a:pPr>
            <a:r>
              <a:rPr lang="en-US" dirty="0"/>
              <a:t>What does CO</a:t>
            </a:r>
            <a:r>
              <a:rPr lang="en-US" baseline="-25000" dirty="0"/>
              <a:t>2</a:t>
            </a:r>
            <a:r>
              <a:rPr lang="en-US" dirty="0"/>
              <a:t> do when dissolved into salt water? </a:t>
            </a:r>
          </a:p>
          <a:p>
            <a:pPr marL="514350" indent="-514350">
              <a:buFont typeface="+mj-lt"/>
              <a:buAutoNum type="arabicPeriod"/>
            </a:pPr>
            <a:r>
              <a:rPr lang="en-US" dirty="0"/>
              <a:t>How are oysters important to marine ecosystems and to humans? </a:t>
            </a:r>
          </a:p>
          <a:p>
            <a:pPr marL="514350" indent="-514350">
              <a:buFont typeface="+mj-lt"/>
              <a:buAutoNum type="arabicPeriod"/>
            </a:pPr>
            <a:r>
              <a:rPr lang="en-US" dirty="0"/>
              <a:t>How does CO</a:t>
            </a:r>
            <a:r>
              <a:rPr lang="en-US" baseline="-25000" dirty="0"/>
              <a:t>2</a:t>
            </a:r>
            <a:r>
              <a:rPr lang="en-US" dirty="0"/>
              <a:t> affect the pH of water? (LAB)</a:t>
            </a:r>
          </a:p>
        </p:txBody>
      </p:sp>
    </p:spTree>
    <p:extLst>
      <p:ext uri="{BB962C8B-B14F-4D97-AF65-F5344CB8AC3E}">
        <p14:creationId xmlns:p14="http://schemas.microsoft.com/office/powerpoint/2010/main" val="133295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8E08DA-16B3-4046-BCE9-6BEAC624ADB2}"/>
              </a:ext>
            </a:extLst>
          </p:cNvPr>
          <p:cNvSpPr>
            <a:spLocks noGrp="1"/>
          </p:cNvSpPr>
          <p:nvPr>
            <p:ph type="title"/>
          </p:nvPr>
        </p:nvSpPr>
        <p:spPr/>
        <p:txBody>
          <a:bodyPr/>
          <a:lstStyle/>
          <a:p>
            <a:r>
              <a:rPr lang="en-US" dirty="0"/>
              <a:t>Buffers</a:t>
            </a:r>
          </a:p>
        </p:txBody>
      </p:sp>
      <p:sp>
        <p:nvSpPr>
          <p:cNvPr id="3" name="Content Placeholder 2">
            <a:extLst>
              <a:ext uri="{FF2B5EF4-FFF2-40B4-BE49-F238E27FC236}">
                <a16:creationId xmlns:a16="http://schemas.microsoft.com/office/drawing/2014/main" xmlns="" id="{077F76A0-5965-4FF4-986A-C5AC4FE72267}"/>
              </a:ext>
            </a:extLst>
          </p:cNvPr>
          <p:cNvSpPr>
            <a:spLocks noGrp="1"/>
          </p:cNvSpPr>
          <p:nvPr>
            <p:ph idx="1"/>
          </p:nvPr>
        </p:nvSpPr>
        <p:spPr>
          <a:xfrm>
            <a:off x="838200" y="1825625"/>
            <a:ext cx="6574654" cy="4351338"/>
          </a:xfrm>
        </p:spPr>
        <p:txBody>
          <a:bodyPr/>
          <a:lstStyle/>
          <a:p>
            <a:r>
              <a:rPr lang="en-US" dirty="0"/>
              <a:t>A solution made of a </a:t>
            </a:r>
            <a:r>
              <a:rPr lang="en-US" b="1" dirty="0"/>
              <a:t>weak</a:t>
            </a:r>
            <a:r>
              <a:rPr lang="en-US" dirty="0"/>
              <a:t> </a:t>
            </a:r>
            <a:r>
              <a:rPr lang="en-US" b="1" dirty="0"/>
              <a:t>acid </a:t>
            </a:r>
            <a:r>
              <a:rPr lang="en-US" dirty="0"/>
              <a:t>and its </a:t>
            </a:r>
            <a:r>
              <a:rPr lang="en-US" b="1" dirty="0"/>
              <a:t>conjugate base</a:t>
            </a:r>
          </a:p>
          <a:p>
            <a:pPr marL="0" indent="0">
              <a:buNone/>
            </a:pPr>
            <a:endParaRPr lang="en-US" b="1" dirty="0"/>
          </a:p>
          <a:p>
            <a:pPr marL="0" indent="0">
              <a:buNone/>
            </a:pPr>
            <a:r>
              <a:rPr lang="en-US" dirty="0"/>
              <a:t>ex: </a:t>
            </a:r>
          </a:p>
          <a:p>
            <a:r>
              <a:rPr lang="en-US" dirty="0"/>
              <a:t>HF and F</a:t>
            </a:r>
            <a:r>
              <a:rPr lang="en-US" baseline="30000" dirty="0"/>
              <a:t>- </a:t>
            </a:r>
            <a:r>
              <a:rPr lang="en-US" dirty="0"/>
              <a:t>together would make a buffer</a:t>
            </a:r>
          </a:p>
          <a:p>
            <a:r>
              <a:rPr lang="en-US" dirty="0"/>
              <a:t>H</a:t>
            </a:r>
            <a:r>
              <a:rPr lang="en-US" baseline="-25000" dirty="0"/>
              <a:t>2</a:t>
            </a:r>
            <a:r>
              <a:rPr lang="en-US" dirty="0"/>
              <a:t>SO</a:t>
            </a:r>
            <a:r>
              <a:rPr lang="en-US" baseline="-25000" dirty="0"/>
              <a:t>4</a:t>
            </a:r>
            <a:r>
              <a:rPr lang="en-US" dirty="0"/>
              <a:t> and HSO</a:t>
            </a:r>
            <a:r>
              <a:rPr lang="en-US" baseline="-25000" dirty="0"/>
              <a:t>4</a:t>
            </a:r>
            <a:r>
              <a:rPr lang="en-US" baseline="30000" dirty="0"/>
              <a:t>-</a:t>
            </a:r>
            <a:r>
              <a:rPr lang="en-US" dirty="0"/>
              <a:t> together would make a buffer</a:t>
            </a:r>
          </a:p>
        </p:txBody>
      </p:sp>
      <p:pic>
        <p:nvPicPr>
          <p:cNvPr id="6" name="Picture 5">
            <a:extLst>
              <a:ext uri="{FF2B5EF4-FFF2-40B4-BE49-F238E27FC236}">
                <a16:creationId xmlns:a16="http://schemas.microsoft.com/office/drawing/2014/main" xmlns="" id="{7F318BC8-BE61-4B28-B377-D58339A13855}"/>
              </a:ext>
            </a:extLst>
          </p:cNvPr>
          <p:cNvPicPr>
            <a:picLocks noChangeAspect="1"/>
          </p:cNvPicPr>
          <p:nvPr/>
        </p:nvPicPr>
        <p:blipFill>
          <a:blip r:embed="rId2"/>
          <a:stretch>
            <a:fillRect/>
          </a:stretch>
        </p:blipFill>
        <p:spPr>
          <a:xfrm>
            <a:off x="7537142" y="1481929"/>
            <a:ext cx="4172644" cy="4108449"/>
          </a:xfrm>
          <a:prstGeom prst="rect">
            <a:avLst/>
          </a:prstGeom>
        </p:spPr>
      </p:pic>
    </p:spTree>
    <p:extLst>
      <p:ext uri="{BB962C8B-B14F-4D97-AF65-F5344CB8AC3E}">
        <p14:creationId xmlns:p14="http://schemas.microsoft.com/office/powerpoint/2010/main" val="867410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285A05-835B-459E-BE04-5B80DA0B5A4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0C4DB8AC-9146-4426-8DA1-95D52F848D40}"/>
              </a:ext>
            </a:extLst>
          </p:cNvPr>
          <p:cNvSpPr>
            <a:spLocks noGrp="1"/>
          </p:cNvSpPr>
          <p:nvPr>
            <p:ph idx="1"/>
          </p:nvPr>
        </p:nvSpPr>
        <p:spPr>
          <a:xfrm>
            <a:off x="9064101" y="1825625"/>
            <a:ext cx="2289698" cy="4351338"/>
          </a:xfrm>
        </p:spPr>
        <p:txBody>
          <a:bodyPr/>
          <a:lstStyle/>
          <a:p>
            <a:endParaRPr lang="en-US" dirty="0"/>
          </a:p>
        </p:txBody>
      </p:sp>
      <p:pic>
        <p:nvPicPr>
          <p:cNvPr id="4" name="Picture 3">
            <a:extLst>
              <a:ext uri="{FF2B5EF4-FFF2-40B4-BE49-F238E27FC236}">
                <a16:creationId xmlns:a16="http://schemas.microsoft.com/office/drawing/2014/main" xmlns="" id="{1E3799B2-568C-4A81-92C2-4AC38D141DBB}"/>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71279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77C7D9-E3A2-4AF6-A420-547B1D9DE5B7}"/>
              </a:ext>
            </a:extLst>
          </p:cNvPr>
          <p:cNvSpPr>
            <a:spLocks noGrp="1"/>
          </p:cNvSpPr>
          <p:nvPr>
            <p:ph type="ctrTitle"/>
          </p:nvPr>
        </p:nvSpPr>
        <p:spPr/>
        <p:txBody>
          <a:bodyPr>
            <a:normAutofit fontScale="90000"/>
          </a:bodyPr>
          <a:lstStyle/>
          <a:p>
            <a:r>
              <a:rPr lang="en-US" dirty="0"/>
              <a:t>Ocean Acidification</a:t>
            </a:r>
            <a:br>
              <a:rPr lang="en-US" dirty="0"/>
            </a:br>
            <a:r>
              <a:rPr lang="en-US" dirty="0"/>
              <a:t>and </a:t>
            </a:r>
            <a:br>
              <a:rPr lang="en-US" dirty="0"/>
            </a:br>
            <a:r>
              <a:rPr lang="en-US" dirty="0"/>
              <a:t>Climate Change</a:t>
            </a:r>
          </a:p>
        </p:txBody>
      </p:sp>
      <p:sp>
        <p:nvSpPr>
          <p:cNvPr id="3" name="Subtitle 2">
            <a:extLst>
              <a:ext uri="{FF2B5EF4-FFF2-40B4-BE49-F238E27FC236}">
                <a16:creationId xmlns:a16="http://schemas.microsoft.com/office/drawing/2014/main" xmlns="" id="{F661CA3C-C35D-459F-AB22-8418D0717C3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01800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5" name="Rectangle 5"/>
          <p:cNvSpPr>
            <a:spLocks noChangeArrowheads="1"/>
          </p:cNvSpPr>
          <p:nvPr/>
        </p:nvSpPr>
        <p:spPr bwMode="auto">
          <a:xfrm>
            <a:off x="1524000" y="533400"/>
            <a:ext cx="9144000" cy="228600"/>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727044" name="Picture 4"/>
          <p:cNvPicPr>
            <a:picLocks noChangeAspect="1" noChangeArrowheads="1"/>
          </p:cNvPicPr>
          <p:nvPr/>
        </p:nvPicPr>
        <p:blipFill>
          <a:blip r:embed="rId3" cstate="print"/>
          <a:srcRect/>
          <a:stretch>
            <a:fillRect/>
          </a:stretch>
        </p:blipFill>
        <p:spPr bwMode="auto">
          <a:xfrm>
            <a:off x="3436939" y="230188"/>
            <a:ext cx="5318125" cy="6399212"/>
          </a:xfrm>
          <a:prstGeom prst="rect">
            <a:avLst/>
          </a:prstGeom>
          <a:noFill/>
          <a:ln w="9525">
            <a:noFill/>
            <a:miter lim="800000"/>
            <a:headEnd/>
            <a:tailEnd/>
          </a:ln>
          <a:effectLst/>
        </p:spPr>
      </p:pic>
      <p:sp>
        <p:nvSpPr>
          <p:cNvPr id="727047" name="Rectangle 7"/>
          <p:cNvSpPr>
            <a:spLocks noChangeArrowheads="1"/>
          </p:cNvSpPr>
          <p:nvPr/>
        </p:nvSpPr>
        <p:spPr bwMode="auto">
          <a:xfrm>
            <a:off x="1524001" y="3170239"/>
            <a:ext cx="184731" cy="646331"/>
          </a:xfrm>
          <a:prstGeom prst="rect">
            <a:avLst/>
          </a:prstGeom>
          <a:noFill/>
          <a:ln w="9525">
            <a:noFill/>
            <a:miter lim="800000"/>
            <a:headEnd/>
            <a:tailEnd/>
          </a:ln>
          <a:effectLst/>
        </p:spPr>
        <p:txBody>
          <a:bodyPr wrap="none">
            <a:spAutoFit/>
          </a:bodyPr>
          <a:lstStyle/>
          <a:p>
            <a:r>
              <a:rPr lang="en-US"/>
              <a:t/>
            </a:r>
            <a:br>
              <a:rPr lang="en-US"/>
            </a:br>
            <a:endParaRPr lang="en-US"/>
          </a:p>
        </p:txBody>
      </p:sp>
      <p:graphicFrame>
        <p:nvGraphicFramePr>
          <p:cNvPr id="727066" name="Group 26"/>
          <p:cNvGraphicFramePr>
            <a:graphicFrameLocks noGrp="1"/>
          </p:cNvGraphicFramePr>
          <p:nvPr/>
        </p:nvGraphicFramePr>
        <p:xfrm>
          <a:off x="1524000" y="3170238"/>
          <a:ext cx="3853180" cy="518160"/>
        </p:xfrm>
        <a:graphic>
          <a:graphicData uri="http://schemas.openxmlformats.org/drawingml/2006/table">
            <a:tbl>
              <a:tblPr/>
              <a:tblGrid>
                <a:gridCol w="208280">
                  <a:extLst>
                    <a:ext uri="{9D8B030D-6E8A-4147-A177-3AD203B41FA5}">
                      <a16:colId xmlns:a16="http://schemas.microsoft.com/office/drawing/2014/main" xmlns="" val="20000"/>
                    </a:ext>
                  </a:extLst>
                </a:gridCol>
                <a:gridCol w="3644900">
                  <a:extLst>
                    <a:ext uri="{9D8B030D-6E8A-4147-A177-3AD203B41FA5}">
                      <a16:colId xmlns:a16="http://schemas.microsoft.com/office/drawing/2014/main" xmlns="" val="20001"/>
                    </a:ext>
                  </a:extLst>
                </a:gridCol>
              </a:tblGrid>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99"/>
                        </a:solidFill>
                        <a:effectLst/>
                        <a:latin typeface="Verdana" pitchFamily="34"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rgbClr val="000099"/>
                        </a:solidFill>
                        <a:effectLst/>
                        <a:latin typeface="Verdana" pitchFamily="34" charset="0"/>
                      </a:endParaRPr>
                    </a:p>
                  </a:txBody>
                  <a:tcP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727069" name="Text Box 29"/>
          <p:cNvSpPr txBox="1">
            <a:spLocks noChangeArrowheads="1"/>
          </p:cNvSpPr>
          <p:nvPr/>
        </p:nvSpPr>
        <p:spPr bwMode="auto">
          <a:xfrm>
            <a:off x="8839200" y="6324600"/>
            <a:ext cx="1814856" cy="369332"/>
          </a:xfrm>
          <a:prstGeom prst="rect">
            <a:avLst/>
          </a:prstGeom>
          <a:noFill/>
          <a:ln w="9525">
            <a:noFill/>
            <a:miter lim="800000"/>
            <a:headEnd/>
            <a:tailEnd/>
          </a:ln>
          <a:effectLst/>
        </p:spPr>
        <p:txBody>
          <a:bodyPr wrap="none">
            <a:spAutoFit/>
          </a:bodyPr>
          <a:lstStyle/>
          <a:p>
            <a:r>
              <a:rPr lang="en-US" b="1" dirty="0"/>
              <a:t>Source: IPCC AR4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81" name="Rectangle 5"/>
          <p:cNvSpPr>
            <a:spLocks noChangeArrowheads="1"/>
          </p:cNvSpPr>
          <p:nvPr/>
        </p:nvSpPr>
        <p:spPr bwMode="auto">
          <a:xfrm>
            <a:off x="1524000" y="533400"/>
            <a:ext cx="9144000" cy="228600"/>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792582" name="Picture 6"/>
          <p:cNvPicPr>
            <a:picLocks noChangeAspect="1" noChangeArrowheads="1"/>
          </p:cNvPicPr>
          <p:nvPr/>
        </p:nvPicPr>
        <p:blipFill>
          <a:blip r:embed="rId3" cstate="print"/>
          <a:srcRect/>
          <a:stretch>
            <a:fillRect/>
          </a:stretch>
        </p:blipFill>
        <p:spPr bwMode="auto">
          <a:xfrm>
            <a:off x="3524250" y="0"/>
            <a:ext cx="5143500" cy="6858000"/>
          </a:xfrm>
          <a:prstGeom prst="rect">
            <a:avLst/>
          </a:prstGeom>
          <a:noFill/>
          <a:ln w="9525">
            <a:noFill/>
            <a:miter lim="800000"/>
            <a:headEnd/>
            <a:tailEnd/>
          </a:ln>
          <a:effectLst/>
        </p:spPr>
      </p:pic>
      <p:sp>
        <p:nvSpPr>
          <p:cNvPr id="2" name="TextBox 1">
            <a:extLst>
              <a:ext uri="{FF2B5EF4-FFF2-40B4-BE49-F238E27FC236}">
                <a16:creationId xmlns:a16="http://schemas.microsoft.com/office/drawing/2014/main" xmlns="" id="{3CFBC2C9-AA5A-42F9-96EE-D2663A5AA682}"/>
              </a:ext>
            </a:extLst>
          </p:cNvPr>
          <p:cNvSpPr txBox="1"/>
          <p:nvPr/>
        </p:nvSpPr>
        <p:spPr>
          <a:xfrm>
            <a:off x="9060414" y="3760237"/>
            <a:ext cx="2883159" cy="1077218"/>
          </a:xfrm>
          <a:prstGeom prst="rect">
            <a:avLst/>
          </a:prstGeom>
          <a:noFill/>
        </p:spPr>
        <p:txBody>
          <a:bodyPr wrap="square" rtlCol="0">
            <a:spAutoFit/>
          </a:bodyPr>
          <a:lstStyle/>
          <a:p>
            <a:r>
              <a:rPr lang="en-US" sz="3200" dirty="0"/>
              <a:t>Why is this happening?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1350</TotalTime>
  <Words>1485</Words>
  <Application>Microsoft Office PowerPoint</Application>
  <PresentationFormat>Custom</PresentationFormat>
  <Paragraphs>229</Paragraphs>
  <Slides>43</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Office Theme</vt:lpstr>
      <vt:lpstr>Photo Editor Photo</vt:lpstr>
      <vt:lpstr>Ocean Acidification</vt:lpstr>
      <vt:lpstr>Catalyst – 2/19/19</vt:lpstr>
      <vt:lpstr>How to find conjugate bases? </vt:lpstr>
      <vt:lpstr>Refresher! </vt:lpstr>
      <vt:lpstr>Buffers</vt:lpstr>
      <vt:lpstr>PowerPoint Presentation</vt:lpstr>
      <vt:lpstr>Ocean Acidification and  Climate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main sources of CO2 being put into our atmosphere? </vt:lpstr>
      <vt:lpstr>The ocean is a carbon sink</vt:lpstr>
      <vt:lpstr>PowerPoint Presentation</vt:lpstr>
      <vt:lpstr>PowerPoint Presentation</vt:lpstr>
      <vt:lpstr>The Great Barrier Reef - Australia</vt:lpstr>
      <vt:lpstr>The Great Barrier Reef</vt:lpstr>
      <vt:lpstr>PowerPoint Presentation</vt:lpstr>
      <vt:lpstr>This Week…</vt:lpstr>
      <vt:lpstr>Predict the Products! </vt:lpstr>
      <vt:lpstr>Exit Ticket – Do on Catalyst Sheet </vt:lpstr>
      <vt:lpstr>Catalyst – 2/21/19</vt:lpstr>
      <vt:lpstr>Tuesday’s Guiding Questions</vt:lpstr>
      <vt:lpstr>Today’s Guiding Questions</vt:lpstr>
      <vt:lpstr>PowerPoint Presentation</vt:lpstr>
      <vt:lpstr>PowerPoint Presentation</vt:lpstr>
      <vt:lpstr>Now that you know a little bit about oysters… </vt:lpstr>
      <vt:lpstr>What is the conjugate base of H2CO3? </vt:lpstr>
      <vt:lpstr>PowerPoint Presentation</vt:lpstr>
      <vt:lpstr>Video – Calcium Carbonate in Oceans</vt:lpstr>
      <vt:lpstr>How do oyster larvae form shells?</vt:lpstr>
      <vt:lpstr>How do oyster larvae form shells?</vt:lpstr>
      <vt:lpstr>Why does it matter that oyster populations are declining? </vt:lpstr>
      <vt:lpstr>PowerPoint Presentation</vt:lpstr>
      <vt:lpstr>Today’s Guiding Questions</vt:lpstr>
      <vt:lpstr>Ocean Acidification Project</vt:lpstr>
      <vt:lpstr>2/25/19 – Ocean Acidification Report</vt:lpstr>
      <vt:lpstr>Guiding Questions for the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Acidification</dc:title>
  <dc:creator>Joey Skowronski</dc:creator>
  <cp:lastModifiedBy>Administrator</cp:lastModifiedBy>
  <cp:revision>63</cp:revision>
  <dcterms:created xsi:type="dcterms:W3CDTF">2019-02-18T20:44:57Z</dcterms:created>
  <dcterms:modified xsi:type="dcterms:W3CDTF">2019-02-25T13:12:49Z</dcterms:modified>
</cp:coreProperties>
</file>