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84" r:id="rId6"/>
    <p:sldId id="285" r:id="rId7"/>
    <p:sldId id="259" r:id="rId8"/>
    <p:sldId id="270" r:id="rId9"/>
    <p:sldId id="260" r:id="rId10"/>
    <p:sldId id="261" r:id="rId11"/>
    <p:sldId id="263" r:id="rId12"/>
    <p:sldId id="264" r:id="rId13"/>
    <p:sldId id="265" r:id="rId14"/>
    <p:sldId id="266" r:id="rId15"/>
    <p:sldId id="267" r:id="rId16"/>
    <p:sldId id="268" r:id="rId17"/>
    <p:sldId id="271" r:id="rId18"/>
    <p:sldId id="269" r:id="rId19"/>
    <p:sldId id="272" r:id="rId20"/>
    <p:sldId id="273" r:id="rId21"/>
    <p:sldId id="277" r:id="rId22"/>
    <p:sldId id="278" r:id="rId23"/>
    <p:sldId id="279" r:id="rId24"/>
    <p:sldId id="280" r:id="rId25"/>
    <p:sldId id="274" r:id="rId26"/>
    <p:sldId id="275" r:id="rId27"/>
    <p:sldId id="276" r:id="rId28"/>
    <p:sldId id="281" r:id="rId29"/>
    <p:sldId id="282" r:id="rId30"/>
    <p:sldId id="283"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69E7C4B-FB75-4A68-A9C8-1A10E7A5B7B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7C4B-FB75-4A68-A9C8-1A10E7A5B7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7C4B-FB75-4A68-A9C8-1A10E7A5B7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E7C4B-FB75-4A68-A9C8-1A10E7A5B7B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69E7C4B-FB75-4A68-A9C8-1A10E7A5B7B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E7C4B-FB75-4A68-A9C8-1A10E7A5B7B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E7C4B-FB75-4A68-A9C8-1A10E7A5B7B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E7C4B-FB75-4A68-A9C8-1A10E7A5B7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E7C4B-FB75-4A68-A9C8-1A10E7A5B7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E7C4B-FB75-4A68-A9C8-1A10E7A5B7B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83D4C0-5C51-46BB-93E3-72EBC01BD0C4}" type="datetimeFigureOut">
              <a:rPr lang="en-US" smtClean="0"/>
              <a:pPr/>
              <a:t>11/16/2018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69E7C4B-FB75-4A68-A9C8-1A10E7A5B7B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83D4C0-5C51-46BB-93E3-72EBC01BD0C4}" type="datetimeFigureOut">
              <a:rPr lang="en-US" smtClean="0"/>
              <a:pPr/>
              <a:t>11/16/2018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69E7C4B-FB75-4A68-A9C8-1A10E7A5B7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ndex.php?title=M-I_SWACO&amp;action=edit&amp;redlink=1" TargetMode="External"/><Relationship Id="rId3" Type="http://schemas.openxmlformats.org/officeDocument/2006/relationships/hyperlink" Target="http://en.wikipedia.org/wiki/Marine_riser" TargetMode="External"/><Relationship Id="rId7" Type="http://schemas.openxmlformats.org/officeDocument/2006/relationships/hyperlink" Target="http://en.wikipedia.org/wiki/Halliburton" TargetMode="External"/><Relationship Id="rId2" Type="http://schemas.openxmlformats.org/officeDocument/2006/relationships/hyperlink" Target="http://en.wikipedia.org/wiki/Central_Time_Zone_(Americas)" TargetMode="External"/><Relationship Id="rId1" Type="http://schemas.openxmlformats.org/officeDocument/2006/relationships/slideLayout" Target="../slideLayouts/slideLayout2.xml"/><Relationship Id="rId6" Type="http://schemas.openxmlformats.org/officeDocument/2006/relationships/hyperlink" Target="http://en.wikipedia.org/wiki/Anadarko_Petroleum_Corporation" TargetMode="External"/><Relationship Id="rId11" Type="http://schemas.openxmlformats.org/officeDocument/2006/relationships/hyperlink" Target="http://en.wikipedia.org/wiki/Relief_well" TargetMode="External"/><Relationship Id="rId5" Type="http://schemas.openxmlformats.org/officeDocument/2006/relationships/hyperlink" Target="http://en.wikipedia.org/wiki/Blowout_preventer" TargetMode="External"/><Relationship Id="rId10" Type="http://schemas.openxmlformats.org/officeDocument/2006/relationships/hyperlink" Target="http://en.wikipedia.org/wiki/Deepwater_Horizon_oil_spill" TargetMode="External"/><Relationship Id="rId4" Type="http://schemas.openxmlformats.org/officeDocument/2006/relationships/hyperlink" Target="http://en.wikipedia.org/wiki/Methane" TargetMode="External"/><Relationship Id="rId9" Type="http://schemas.openxmlformats.org/officeDocument/2006/relationships/hyperlink" Target="http://en.wikipedia.org/wiki/Seabe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Crude_oil" TargetMode="External"/><Relationship Id="rId13" Type="http://schemas.openxmlformats.org/officeDocument/2006/relationships/hyperlink" Target="http://en.wikipedia.org/wiki/Sea_otter" TargetMode="External"/><Relationship Id="rId3" Type="http://schemas.openxmlformats.org/officeDocument/2006/relationships/hyperlink" Target="http://en.wikipedia.org/wiki/Oil_tanker" TargetMode="External"/><Relationship Id="rId7" Type="http://schemas.openxmlformats.org/officeDocument/2006/relationships/hyperlink" Target="http://en.wikipedia.org/wiki/Oil_spill" TargetMode="External"/><Relationship Id="rId12" Type="http://schemas.openxmlformats.org/officeDocument/2006/relationships/hyperlink" Target="http://en.wikipedia.org/wiki/Salmon" TargetMode="External"/><Relationship Id="rId17" Type="http://schemas.openxmlformats.org/officeDocument/2006/relationships/hyperlink" Target="http://en.wikipedia.org/wiki/Lawrence_G._Rawl" TargetMode="External"/><Relationship Id="rId2" Type="http://schemas.openxmlformats.org/officeDocument/2006/relationships/hyperlink" Target="http://en.wikipedia.org/wiki/Exxon_Valdez" TargetMode="External"/><Relationship Id="rId16" Type="http://schemas.openxmlformats.org/officeDocument/2006/relationships/hyperlink" Target="http://en.wikipedia.org/wiki/Prudhoe_Bay_oil_field" TargetMode="External"/><Relationship Id="rId1" Type="http://schemas.openxmlformats.org/officeDocument/2006/relationships/slideLayout" Target="../slideLayouts/slideLayout2.xml"/><Relationship Id="rId6" Type="http://schemas.openxmlformats.org/officeDocument/2006/relationships/hyperlink" Target="http://en.wikipedia.org/wiki/Bligh_Reef" TargetMode="External"/><Relationship Id="rId11" Type="http://schemas.openxmlformats.org/officeDocument/2006/relationships/hyperlink" Target="http://en.wikipedia.org/wiki/Habitat" TargetMode="External"/><Relationship Id="rId5" Type="http://schemas.openxmlformats.org/officeDocument/2006/relationships/hyperlink" Target="http://en.wikipedia.org/wiki/Prince_William_Sound" TargetMode="External"/><Relationship Id="rId15" Type="http://schemas.openxmlformats.org/officeDocument/2006/relationships/hyperlink" Target="http://en.wikipedia.org/wiki/Seabird" TargetMode="External"/><Relationship Id="rId10" Type="http://schemas.openxmlformats.org/officeDocument/2006/relationships/hyperlink" Target="http://en.wikipedia.org/wiki/Deepwater_Horizon_oil_spill" TargetMode="External"/><Relationship Id="rId4" Type="http://schemas.openxmlformats.org/officeDocument/2006/relationships/hyperlink" Target="http://en.wikipedia.org/wiki/Long_Beach,_California" TargetMode="External"/><Relationship Id="rId9" Type="http://schemas.openxmlformats.org/officeDocument/2006/relationships/hyperlink" Target="http://en.wikipedia.org/wiki/Environmental_disaster" TargetMode="External"/><Relationship Id="rId14" Type="http://schemas.openxmlformats.org/officeDocument/2006/relationships/hyperlink" Target="http://en.wikipedia.org/wiki/Pinnip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How much of this stuff we got?</a:t>
            </a:r>
            <a:endParaRPr lang="en-US" dirty="0"/>
          </a:p>
        </p:txBody>
      </p:sp>
      <p:sp>
        <p:nvSpPr>
          <p:cNvPr id="2" name="Title 1"/>
          <p:cNvSpPr>
            <a:spLocks noGrp="1"/>
          </p:cNvSpPr>
          <p:nvPr>
            <p:ph type="ctrTitle"/>
          </p:nvPr>
        </p:nvSpPr>
        <p:spPr/>
        <p:txBody>
          <a:bodyPr/>
          <a:lstStyle/>
          <a:p>
            <a:r>
              <a:rPr lang="en-US" dirty="0" smtClean="0"/>
              <a:t>Non-Renewable Energy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 (oil)</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Primary recovery is the least expensive process of recovery.  This involves drilling and pumping oil from the ground.</a:t>
            </a:r>
          </a:p>
          <a:p>
            <a:r>
              <a:rPr lang="en-US" dirty="0" smtClean="0"/>
              <a:t>Secondary recovery involves injecting water into the ground to force heavy oil to flow to wellhead.</a:t>
            </a:r>
          </a:p>
          <a:p>
            <a:r>
              <a:rPr lang="en-US" dirty="0" smtClean="0"/>
              <a:t>Tertiary recovery involves injecting steam or CO</a:t>
            </a:r>
            <a:r>
              <a:rPr lang="en-US" baseline="-25000" dirty="0" smtClean="0"/>
              <a:t>2</a:t>
            </a:r>
            <a:r>
              <a:rPr lang="en-US" dirty="0" smtClean="0"/>
              <a:t> into the ground to force heavy oil to flow to wellhead.</a:t>
            </a:r>
          </a:p>
          <a:p>
            <a:r>
              <a:rPr lang="en-US" dirty="0" smtClean="0"/>
              <a:t>New resources are identified continually, but in more remote and inaccessible locations.</a:t>
            </a:r>
          </a:p>
          <a:p>
            <a:r>
              <a:rPr lang="en-US" dirty="0" smtClean="0"/>
              <a:t>Oil is refined through fractional distillation into various substances.</a:t>
            </a:r>
          </a:p>
          <a:p>
            <a:r>
              <a:rPr lang="en-US" dirty="0" smtClean="0"/>
              <a:t>Transportation is key to costs.</a:t>
            </a:r>
          </a:p>
          <a:p>
            <a:r>
              <a:rPr lang="en-US" dirty="0" smtClean="0"/>
              <a:t>If prices are to remain low, infrastructure (pipelines, refineries, gas stations) must be widely distributed.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Fractional Distillation</a:t>
            </a:r>
            <a:endParaRPr lang="en-US" dirty="0"/>
          </a:p>
        </p:txBody>
      </p:sp>
      <p:pic>
        <p:nvPicPr>
          <p:cNvPr id="4" name="Content Placeholder 3" descr="fractional_distillation.jpg"/>
          <p:cNvPicPr>
            <a:picLocks noGrp="1" noChangeAspect="1"/>
          </p:cNvPicPr>
          <p:nvPr>
            <p:ph sz="quarter" idx="1"/>
          </p:nvPr>
        </p:nvPicPr>
        <p:blipFill>
          <a:blip r:embed="rId2" cstate="print"/>
          <a:stretch>
            <a:fillRect/>
          </a:stretch>
        </p:blipFill>
        <p:spPr>
          <a:xfrm>
            <a:off x="2964987" y="1447800"/>
            <a:ext cx="3671225"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Drilling Accidents and Spills</a:t>
            </a:r>
            <a:endParaRPr lang="en-US" dirty="0"/>
          </a:p>
        </p:txBody>
      </p:sp>
      <p:sp>
        <p:nvSpPr>
          <p:cNvPr id="3" name="Content Placeholder 2"/>
          <p:cNvSpPr>
            <a:spLocks noGrp="1"/>
          </p:cNvSpPr>
          <p:nvPr>
            <p:ph sz="quarter" idx="1"/>
          </p:nvPr>
        </p:nvSpPr>
        <p:spPr/>
        <p:txBody>
          <a:bodyPr/>
          <a:lstStyle/>
          <a:p>
            <a:r>
              <a:rPr lang="en-US" dirty="0" smtClean="0"/>
              <a:t>Deepwater Drilling is main source of crude.</a:t>
            </a:r>
          </a:p>
          <a:p>
            <a:r>
              <a:rPr lang="en-US" dirty="0" smtClean="0"/>
              <a:t>Water depths in excess of 5,000 feet are common.</a:t>
            </a:r>
          </a:p>
          <a:p>
            <a:r>
              <a:rPr lang="en-US" dirty="0" smtClean="0"/>
              <a:t>Wells are held in position by GPS and computer-controlled thrusters.</a:t>
            </a:r>
          </a:p>
          <a:p>
            <a:r>
              <a:rPr lang="en-US" dirty="0" smtClean="0"/>
              <a:t>Deepwater Horizon (BP) exploded and sank on April 20, 2010.</a:t>
            </a:r>
          </a:p>
          <a:p>
            <a:pPr>
              <a:buNone/>
            </a:pPr>
            <a:endParaRPr lang="en-US" dirty="0"/>
          </a:p>
        </p:txBody>
      </p:sp>
      <p:pic>
        <p:nvPicPr>
          <p:cNvPr id="4" name="Picture 3" descr="Deepwater Horizon.jpg"/>
          <p:cNvPicPr>
            <a:picLocks noChangeAspect="1"/>
          </p:cNvPicPr>
          <p:nvPr/>
        </p:nvPicPr>
        <p:blipFill>
          <a:blip r:embed="rId2" cstate="print"/>
          <a:stretch>
            <a:fillRect/>
          </a:stretch>
        </p:blipFill>
        <p:spPr>
          <a:xfrm>
            <a:off x="2590800" y="3810000"/>
            <a:ext cx="3810000" cy="270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Deepwater Horizon Explosion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At 9:45 P.M. </a:t>
            </a:r>
            <a:r>
              <a:rPr lang="en-US" dirty="0" smtClean="0">
                <a:hlinkClick r:id="rId2" action="ppaction://hlinkfile" tooltip="Central Time Zone (Americas)"/>
              </a:rPr>
              <a:t>CDT</a:t>
            </a:r>
            <a:r>
              <a:rPr lang="en-US" dirty="0" smtClean="0"/>
              <a:t> on 20 April 2010, during the final phases of drilling the exploratory well at </a:t>
            </a:r>
            <a:r>
              <a:rPr lang="en-US" dirty="0" err="1" smtClean="0"/>
              <a:t>Macondo</a:t>
            </a:r>
            <a:r>
              <a:rPr lang="en-US" dirty="0" smtClean="0"/>
              <a:t>, a geyser of seawater erupted from the </a:t>
            </a:r>
            <a:r>
              <a:rPr lang="en-US" dirty="0" smtClean="0">
                <a:hlinkClick r:id="rId3" action="ppaction://hlinkfile" tooltip="Marine riser"/>
              </a:rPr>
              <a:t>marine riser</a:t>
            </a:r>
            <a:r>
              <a:rPr lang="en-US" dirty="0" smtClean="0"/>
              <a:t> onto the rig, shooting 240 ft (73 m) into the air. This was soon followed by the eruption of a slushy combination of mud, </a:t>
            </a:r>
            <a:r>
              <a:rPr lang="en-US" dirty="0" smtClean="0">
                <a:hlinkClick r:id="rId4" action="ppaction://hlinkfile" tooltip="Methane"/>
              </a:rPr>
              <a:t>methane</a:t>
            </a:r>
            <a:r>
              <a:rPr lang="en-US" dirty="0" smtClean="0"/>
              <a:t> gas, and water. The gas component of the slushy material quickly transitioned into a fully gaseous state and then ignited into a series of explosions and then a firestorm. An attempt was made to activate the </a:t>
            </a:r>
            <a:r>
              <a:rPr lang="en-US" dirty="0" smtClean="0">
                <a:hlinkClick r:id="rId5" action="ppaction://hlinkfile" tooltip="Blowout preventer"/>
              </a:rPr>
              <a:t>blowout preventer</a:t>
            </a:r>
            <a:r>
              <a:rPr lang="en-US" dirty="0" smtClean="0"/>
              <a:t>, but it failed.</a:t>
            </a:r>
            <a:r>
              <a:rPr lang="en-US" baseline="30000" dirty="0" smtClean="0">
                <a:hlinkClick r:id="" action="ppaction://hlinkfile"/>
              </a:rPr>
              <a:t>[45]</a:t>
            </a:r>
            <a:endParaRPr lang="en-US" dirty="0" smtClean="0"/>
          </a:p>
          <a:p>
            <a:r>
              <a:rPr lang="en-US" dirty="0" smtClean="0"/>
              <a:t>At the time of the explosion, there were 126 crew on board; seven were employees of BP, 79 of Transocean, there were also employees of various other companies involved in the operation of the rig, including </a:t>
            </a:r>
            <a:r>
              <a:rPr lang="en-US" dirty="0" smtClean="0">
                <a:hlinkClick r:id="rId6" action="ppaction://hlinkfile" tooltip="Anadarko Petroleum Corporation"/>
              </a:rPr>
              <a:t>Anadarko</a:t>
            </a:r>
            <a:r>
              <a:rPr lang="en-US" dirty="0" smtClean="0"/>
              <a:t>, </a:t>
            </a:r>
            <a:r>
              <a:rPr lang="en-US" dirty="0" smtClean="0">
                <a:hlinkClick r:id="rId7" action="ppaction://hlinkfile" tooltip="Halliburton"/>
              </a:rPr>
              <a:t>Halliburton</a:t>
            </a:r>
            <a:r>
              <a:rPr lang="en-US" dirty="0" smtClean="0"/>
              <a:t> and </a:t>
            </a:r>
            <a:r>
              <a:rPr lang="en-US" dirty="0" smtClean="0">
                <a:hlinkClick r:id="rId8" action="ppaction://hlinkfile" tooltip="M-I SWACO (page does not exist)"/>
              </a:rPr>
              <a:t>M-I SWACO</a:t>
            </a:r>
            <a:r>
              <a:rPr lang="en-US" dirty="0" smtClean="0"/>
              <a:t>.</a:t>
            </a:r>
            <a:r>
              <a:rPr lang="en-US" baseline="30000" dirty="0" smtClean="0">
                <a:hlinkClick r:id="" action="ppaction://hlinkfile"/>
              </a:rPr>
              <a:t>[46]</a:t>
            </a:r>
            <a:r>
              <a:rPr lang="en-US" dirty="0" smtClean="0"/>
              <a:t> Eleven workers were presumed killed in the initial explosion. The rig was evacuated, with numerous injured workers airlifted to medical facilities. After burning for approximately 36 hours, </a:t>
            </a:r>
            <a:r>
              <a:rPr lang="en-US" i="1" dirty="0" smtClean="0"/>
              <a:t>Deepwater Horizon</a:t>
            </a:r>
            <a:r>
              <a:rPr lang="en-US" dirty="0" smtClean="0"/>
              <a:t> sank on 22 April 2010. The remains of the rig were located resting on the </a:t>
            </a:r>
            <a:r>
              <a:rPr lang="en-US" dirty="0" smtClean="0">
                <a:hlinkClick r:id="rId9" action="ppaction://hlinkfile" tooltip="Seabed"/>
              </a:rPr>
              <a:t>seafloor</a:t>
            </a:r>
            <a:r>
              <a:rPr lang="en-US" dirty="0" smtClean="0"/>
              <a:t> approximately 5,000 ft (1,500 m) deep at that location, and about 1,300 ft (400 m) (quarter of a mile) northwest of the well.</a:t>
            </a:r>
            <a:r>
              <a:rPr lang="en-US" baseline="30000" dirty="0" smtClean="0">
                <a:hlinkClick r:id="" action="ppaction://hlinkfile"/>
              </a:rPr>
              <a:t>[39][47][48]</a:t>
            </a:r>
            <a:endParaRPr lang="en-US" dirty="0" smtClean="0"/>
          </a:p>
          <a:p>
            <a:r>
              <a:rPr lang="en-US" dirty="0" smtClean="0"/>
              <a:t>The </a:t>
            </a:r>
            <a:r>
              <a:rPr lang="en-US" dirty="0" smtClean="0">
                <a:hlinkClick r:id="rId10" action="ppaction://hlinkfile" tooltip="Deepwater Horizon oil spill"/>
              </a:rPr>
              <a:t>resultant oil spill</a:t>
            </a:r>
            <a:r>
              <a:rPr lang="en-US" dirty="0" smtClean="0"/>
              <a:t> continued until July 15 when it was temporarily closed by a cap.</a:t>
            </a:r>
            <a:r>
              <a:rPr lang="en-US" baseline="30000" dirty="0" smtClean="0">
                <a:hlinkClick r:id="" action="ppaction://hlinkfile"/>
              </a:rPr>
              <a:t>[49]</a:t>
            </a:r>
            <a:r>
              <a:rPr lang="en-US" dirty="0" smtClean="0"/>
              <a:t> </a:t>
            </a:r>
            <a:r>
              <a:rPr lang="en-US" dirty="0" smtClean="0">
                <a:hlinkClick r:id="rId11" action="ppaction://hlinkfile" tooltip="Relief well"/>
              </a:rPr>
              <a:t>Relief wells</a:t>
            </a:r>
            <a:r>
              <a:rPr lang="en-US" dirty="0" smtClean="0"/>
              <a:t> were used to permanently seal the well, which was declared "effectively dead" on September 19, 2010.</a:t>
            </a:r>
            <a:r>
              <a:rPr lang="en-US" baseline="30000" dirty="0" smtClean="0">
                <a:hlinkClick r:id="" action="ppaction://hlinkfile"/>
              </a:rPr>
              <a:t>[50]</a:t>
            </a:r>
            <a:endParaRPr lang="en-US" dirty="0" smtClean="0"/>
          </a:p>
          <a:p>
            <a:r>
              <a:rPr lang="en-US" dirty="0" smtClean="0"/>
              <a:t>up to 4.9 million barrels (210,000,000 US gallons; 780,000 cubic meters)</a:t>
            </a:r>
            <a:r>
              <a:rPr lang="en-US" baseline="30000" dirty="0" smtClean="0">
                <a:hlinkClick r:id="" action="ppaction://hlinkfile"/>
              </a:rPr>
              <a:t>[3]</a:t>
            </a:r>
            <a:r>
              <a:rPr lang="en-US" dirty="0" smtClean="0"/>
              <a:t> spilled.</a:t>
            </a:r>
            <a:endParaRPr lang="en-US"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Exxon Valdez</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a:t>
            </a:r>
            <a:r>
              <a:rPr lang="en-US" b="1" i="1" dirty="0" smtClean="0"/>
              <a:t>Exxon Valdez</a:t>
            </a:r>
            <a:r>
              <a:rPr lang="en-US" b="1" dirty="0" smtClean="0"/>
              <a:t> oil spill</a:t>
            </a:r>
            <a:r>
              <a:rPr lang="en-US" dirty="0" smtClean="0"/>
              <a:t> occurred in Prince William Sound, Alaska, on March 24, 1989, when the </a:t>
            </a:r>
            <a:r>
              <a:rPr lang="en-US" i="1" dirty="0" smtClean="0">
                <a:hlinkClick r:id="rId2" action="ppaction://hlinkfile" tooltip="Exxon Valdez"/>
              </a:rPr>
              <a:t>Exxon Valdez</a:t>
            </a:r>
            <a:r>
              <a:rPr lang="en-US" dirty="0" smtClean="0"/>
              <a:t>, an </a:t>
            </a:r>
            <a:r>
              <a:rPr lang="en-US" dirty="0" smtClean="0">
                <a:hlinkClick r:id="rId3" action="ppaction://hlinkfile" tooltip="Oil tanker"/>
              </a:rPr>
              <a:t>oil tanker</a:t>
            </a:r>
            <a:r>
              <a:rPr lang="en-US" dirty="0" smtClean="0"/>
              <a:t> bound for </a:t>
            </a:r>
            <a:r>
              <a:rPr lang="en-US" dirty="0" smtClean="0">
                <a:hlinkClick r:id="rId4" action="ppaction://hlinkfile" tooltip="Long Beach, California"/>
              </a:rPr>
              <a:t>Long Beach</a:t>
            </a:r>
            <a:r>
              <a:rPr lang="en-US" dirty="0" smtClean="0"/>
              <a:t>, California, struck </a:t>
            </a:r>
            <a:r>
              <a:rPr lang="en-US" dirty="0" smtClean="0">
                <a:hlinkClick r:id="rId5" action="ppaction://hlinkfile" tooltip="Prince William Sound"/>
              </a:rPr>
              <a:t>Prince William Sound</a:t>
            </a:r>
            <a:r>
              <a:rPr lang="en-US" dirty="0" smtClean="0"/>
              <a:t>'s </a:t>
            </a:r>
            <a:r>
              <a:rPr lang="en-US" dirty="0" smtClean="0">
                <a:hlinkClick r:id="rId6" action="ppaction://hlinkfile" tooltip="Bligh Reef"/>
              </a:rPr>
              <a:t>Bligh Reef</a:t>
            </a:r>
            <a:r>
              <a:rPr lang="en-US" dirty="0" smtClean="0"/>
              <a:t> and </a:t>
            </a:r>
            <a:r>
              <a:rPr lang="en-US" dirty="0" smtClean="0">
                <a:hlinkClick r:id="rId7" action="ppaction://hlinkfile" tooltip="Oil spill"/>
              </a:rPr>
              <a:t>spilled</a:t>
            </a:r>
            <a:r>
              <a:rPr lang="en-US" dirty="0" smtClean="0"/>
              <a:t> 260,000 to 750,000 barrels (41,000 to 119,000 m</a:t>
            </a:r>
            <a:r>
              <a:rPr lang="en-US" baseline="30000" dirty="0" smtClean="0"/>
              <a:t>3</a:t>
            </a:r>
            <a:r>
              <a:rPr lang="en-US" dirty="0" smtClean="0"/>
              <a:t>) of </a:t>
            </a:r>
            <a:r>
              <a:rPr lang="en-US" dirty="0" smtClean="0">
                <a:hlinkClick r:id="rId8" action="ppaction://hlinkfile" tooltip="Crude oil"/>
              </a:rPr>
              <a:t>crude oil</a:t>
            </a:r>
            <a:r>
              <a:rPr lang="en-US" dirty="0" smtClean="0"/>
              <a:t>.</a:t>
            </a:r>
            <a:r>
              <a:rPr lang="en-US" baseline="30000" dirty="0" smtClean="0">
                <a:hlinkClick r:id="" action="ppaction://hlinkfile"/>
              </a:rPr>
              <a:t>[1][2]</a:t>
            </a:r>
            <a:r>
              <a:rPr lang="en-US" dirty="0" smtClean="0"/>
              <a:t> It is considered to be one of the most devastating human-caused </a:t>
            </a:r>
            <a:r>
              <a:rPr lang="en-US" dirty="0" smtClean="0">
                <a:hlinkClick r:id="rId9" action="ppaction://hlinkfile" tooltip="Environmental disaster"/>
              </a:rPr>
              <a:t>environmental disasters</a:t>
            </a:r>
            <a:r>
              <a:rPr lang="en-US" dirty="0" smtClean="0"/>
              <a:t>.</a:t>
            </a:r>
            <a:r>
              <a:rPr lang="en-US" baseline="30000" dirty="0" smtClean="0">
                <a:hlinkClick r:id="" action="ppaction://hlinkfile"/>
              </a:rPr>
              <a:t>[3]</a:t>
            </a:r>
            <a:r>
              <a:rPr lang="en-US" dirty="0" smtClean="0"/>
              <a:t> The </a:t>
            </a:r>
            <a:r>
              <a:rPr lang="en-US" i="1" dirty="0" smtClean="0"/>
              <a:t>Valdez</a:t>
            </a:r>
            <a:r>
              <a:rPr lang="en-US" dirty="0" smtClean="0"/>
              <a:t> spill was the largest ever in U.S. waters until the 2010 </a:t>
            </a:r>
            <a:r>
              <a:rPr lang="en-US" i="1" dirty="0" smtClean="0">
                <a:hlinkClick r:id="rId10" action="ppaction://hlinkfile" tooltip="Deepwater Horizon oil spill"/>
              </a:rPr>
              <a:t>Deepwater Horizon</a:t>
            </a:r>
            <a:r>
              <a:rPr lang="en-US" dirty="0" smtClean="0"/>
              <a:t> </a:t>
            </a:r>
            <a:r>
              <a:rPr lang="en-US" dirty="0" smtClean="0">
                <a:hlinkClick r:id="rId7" action="ppaction://hlinkfile" tooltip="Oil spill"/>
              </a:rPr>
              <a:t>oil spill</a:t>
            </a:r>
            <a:r>
              <a:rPr lang="en-US" dirty="0" smtClean="0"/>
              <a:t>, in terms of volume released.</a:t>
            </a:r>
            <a:r>
              <a:rPr lang="en-US" baseline="30000" dirty="0" smtClean="0">
                <a:hlinkClick r:id="" action="ppaction://hlinkfile"/>
              </a:rPr>
              <a:t>[4]</a:t>
            </a:r>
            <a:r>
              <a:rPr lang="en-US" dirty="0" smtClean="0"/>
              <a:t> However, Prince William Sound's remote location, accessible only by helicopter, plane, and boat, made government and industry response efforts difficult and severely taxed existing plans for response. The region is a </a:t>
            </a:r>
            <a:r>
              <a:rPr lang="en-US" dirty="0" smtClean="0">
                <a:hlinkClick r:id="rId11" action="ppaction://hlinkfile" tooltip="Habitat"/>
              </a:rPr>
              <a:t>habitat</a:t>
            </a:r>
            <a:r>
              <a:rPr lang="en-US" dirty="0" smtClean="0"/>
              <a:t> for </a:t>
            </a:r>
            <a:r>
              <a:rPr lang="en-US" dirty="0" smtClean="0">
                <a:hlinkClick r:id="rId12" action="ppaction://hlinkfile" tooltip="Salmon"/>
              </a:rPr>
              <a:t>salmon</a:t>
            </a:r>
            <a:r>
              <a:rPr lang="en-US" dirty="0" smtClean="0"/>
              <a:t>, </a:t>
            </a:r>
            <a:r>
              <a:rPr lang="en-US" dirty="0" smtClean="0">
                <a:hlinkClick r:id="rId13" action="ppaction://hlinkfile" tooltip="Sea otter"/>
              </a:rPr>
              <a:t>sea otters</a:t>
            </a:r>
            <a:r>
              <a:rPr lang="en-US" dirty="0" smtClean="0"/>
              <a:t>, </a:t>
            </a:r>
            <a:r>
              <a:rPr lang="en-US" dirty="0" smtClean="0">
                <a:hlinkClick r:id="rId14" action="ppaction://hlinkfile" tooltip="Pinniped"/>
              </a:rPr>
              <a:t>seals</a:t>
            </a:r>
            <a:r>
              <a:rPr lang="en-US" dirty="0" smtClean="0"/>
              <a:t> and </a:t>
            </a:r>
            <a:r>
              <a:rPr lang="en-US" dirty="0" smtClean="0">
                <a:hlinkClick r:id="rId15" action="ppaction://hlinkfile" tooltip="Seabird"/>
              </a:rPr>
              <a:t>seabirds</a:t>
            </a:r>
            <a:r>
              <a:rPr lang="en-US" dirty="0" smtClean="0"/>
              <a:t>. The oil, originally extracted at the </a:t>
            </a:r>
            <a:r>
              <a:rPr lang="en-US" dirty="0" smtClean="0">
                <a:hlinkClick r:id="rId16" action="ppaction://hlinkfile" tooltip="Prudhoe Bay oil field"/>
              </a:rPr>
              <a:t>Prudhoe Bay oil field</a:t>
            </a:r>
            <a:r>
              <a:rPr lang="en-US" dirty="0" smtClean="0"/>
              <a:t>, eventually covered 1,300 miles (2,100 km) of coastline,</a:t>
            </a:r>
            <a:r>
              <a:rPr lang="en-US" baseline="30000" dirty="0" smtClean="0">
                <a:hlinkClick r:id="" action="ppaction://hlinkfile"/>
              </a:rPr>
              <a:t>[5]</a:t>
            </a:r>
            <a:r>
              <a:rPr lang="en-US" dirty="0" smtClean="0"/>
              <a:t> and 11,000 square miles (28,000 km</a:t>
            </a:r>
            <a:r>
              <a:rPr lang="en-US" baseline="30000" dirty="0" smtClean="0"/>
              <a:t>2</a:t>
            </a:r>
            <a:r>
              <a:rPr lang="en-US" dirty="0" smtClean="0"/>
              <a:t>) of ocean.</a:t>
            </a:r>
            <a:r>
              <a:rPr lang="en-US" baseline="30000" dirty="0" smtClean="0">
                <a:hlinkClick r:id="" action="ppaction://hlinkfile"/>
              </a:rPr>
              <a:t>[6]</a:t>
            </a:r>
            <a:r>
              <a:rPr lang="en-US" dirty="0" smtClean="0"/>
              <a:t> Then Exxon CEO, </a:t>
            </a:r>
            <a:r>
              <a:rPr lang="en-US" dirty="0" smtClean="0">
                <a:hlinkClick r:id="rId17" action="ppaction://hlinkfile" tooltip="Lawrence G. Rawl"/>
              </a:rPr>
              <a:t>Lawrence G. </a:t>
            </a:r>
            <a:r>
              <a:rPr lang="en-US" dirty="0" err="1" smtClean="0">
                <a:hlinkClick r:id="rId17" action="ppaction://hlinkfile" tooltip="Lawrence G. Rawl"/>
              </a:rPr>
              <a:t>Rawl</a:t>
            </a:r>
            <a:r>
              <a:rPr lang="en-US" dirty="0" smtClean="0"/>
              <a:t>, shaped the company's response.</a:t>
            </a:r>
            <a:r>
              <a:rPr lang="en-US" baseline="30000" dirty="0" smtClean="0">
                <a:hlinkClick r:id="" action="ppaction://hlinkfile"/>
              </a:rPr>
              <a:t>[7]</a:t>
            </a:r>
            <a:endParaRPr lang="en-US"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Exxon Valdez (continued)</a:t>
            </a:r>
            <a:endParaRPr lang="en-US" dirty="0"/>
          </a:p>
        </p:txBody>
      </p:sp>
      <p:pic>
        <p:nvPicPr>
          <p:cNvPr id="4" name="Content Placeholder 3" descr="exxonvaldezmap-adn.gif"/>
          <p:cNvPicPr>
            <a:picLocks noGrp="1" noChangeAspect="1"/>
          </p:cNvPicPr>
          <p:nvPr>
            <p:ph sz="quarter" idx="1"/>
          </p:nvPr>
        </p:nvPicPr>
        <p:blipFill>
          <a:blip r:embed="rId2" cstate="print"/>
          <a:stretch>
            <a:fillRect/>
          </a:stretch>
        </p:blipFill>
        <p:spPr>
          <a:xfrm>
            <a:off x="1965004" y="1447800"/>
            <a:ext cx="5671192"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of Gas over last 30 years	</a:t>
            </a:r>
            <a:endParaRPr lang="en-US" dirty="0"/>
          </a:p>
        </p:txBody>
      </p:sp>
      <p:pic>
        <p:nvPicPr>
          <p:cNvPr id="4" name="Content Placeholder 3" descr="Gasoline-Price.png"/>
          <p:cNvPicPr>
            <a:picLocks noGrp="1" noChangeAspect="1"/>
          </p:cNvPicPr>
          <p:nvPr>
            <p:ph sz="quarter" idx="1"/>
          </p:nvPr>
        </p:nvPicPr>
        <p:blipFill>
          <a:blip r:embed="rId2" cstate="print"/>
          <a:stretch>
            <a:fillRect/>
          </a:stretch>
        </p:blipFill>
        <p:spPr>
          <a:xfrm>
            <a:off x="1981200" y="1600200"/>
            <a:ext cx="5114925"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Unconventional Recovery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Tar sands – clay and sand deposits with large amount of thick petroleum.  Tar sands are strip-mined and then filtered and refined to produce oil.  This process is far more expensive than conventional oil recovery.</a:t>
            </a:r>
          </a:p>
          <a:p>
            <a:r>
              <a:rPr lang="en-US" dirty="0" smtClean="0"/>
              <a:t>Shale oil – petroleum in sedimentary rock.  Recovery of oil from this rock is expensive and environmentally damaging.</a:t>
            </a:r>
          </a:p>
          <a:p>
            <a:r>
              <a:rPr lang="en-US" dirty="0" smtClean="0"/>
              <a:t>“Fracking” – injection of hydraulic fluids (primarily water) into the ground to fracture subterranean rock and force petroleum into well-heads.</a:t>
            </a:r>
          </a:p>
          <a:p>
            <a:r>
              <a:rPr lang="en-US" dirty="0" smtClean="0"/>
              <a:t>Fracking is alleged to have caused contamination of groundwater and increased the level of soil toxicity.</a:t>
            </a:r>
          </a:p>
          <a:p>
            <a:r>
              <a:rPr lang="en-US" dirty="0" smtClean="0"/>
              <a:t>Recently, several states have banned fracking.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Natural Gas</a:t>
            </a:r>
            <a:endParaRPr lang="en-US"/>
          </a:p>
        </p:txBody>
      </p:sp>
      <p:sp>
        <p:nvSpPr>
          <p:cNvPr id="3" name="Content Placeholder 2"/>
          <p:cNvSpPr>
            <a:spLocks noGrp="1"/>
          </p:cNvSpPr>
          <p:nvPr>
            <p:ph sz="quarter" idx="1"/>
          </p:nvPr>
        </p:nvSpPr>
        <p:spPr/>
        <p:txBody>
          <a:bodyPr/>
          <a:lstStyle/>
          <a:p>
            <a:r>
              <a:rPr lang="en-US" dirty="0" smtClean="0"/>
              <a:t>Natural Gas is typically found associated with subterranean oil fields.  The gas collected in the top of a “dome”, after separating from the petroleum.</a:t>
            </a:r>
          </a:p>
          <a:p>
            <a:r>
              <a:rPr lang="en-US" dirty="0" smtClean="0"/>
              <a:t>Gas was typically burned off on site, and only recently is being captured to use as a fuel source.</a:t>
            </a:r>
          </a:p>
          <a:p>
            <a:r>
              <a:rPr lang="en-US" dirty="0" smtClean="0"/>
              <a:t>Natural Gas is a mixture of several hydrocarbons (typically the first 5) and is essentially odorless upon extraction.  An odorant (sulfur) is added to detect leaks.</a:t>
            </a:r>
          </a:p>
          <a:p>
            <a:r>
              <a:rPr lang="en-US" dirty="0" smtClean="0"/>
              <a:t>For the most part, Natural Gas is the least polluting of the fossil fuels.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from the Atom</a:t>
            </a:r>
            <a:endParaRPr lang="en-US" dirty="0"/>
          </a:p>
        </p:txBody>
      </p:sp>
      <p:sp>
        <p:nvSpPr>
          <p:cNvPr id="3" name="Content Placeholder 2"/>
          <p:cNvSpPr>
            <a:spLocks noGrp="1"/>
          </p:cNvSpPr>
          <p:nvPr>
            <p:ph sz="quarter" idx="1"/>
          </p:nvPr>
        </p:nvSpPr>
        <p:spPr/>
        <p:txBody>
          <a:bodyPr/>
          <a:lstStyle/>
          <a:p>
            <a:r>
              <a:rPr lang="en-US" dirty="0" smtClean="0"/>
              <a:t>Energy can released from atomic nuclei by way of </a:t>
            </a:r>
            <a:r>
              <a:rPr lang="en-US" i="1" u="sng" dirty="0" smtClean="0"/>
              <a:t>fusion</a:t>
            </a:r>
            <a:r>
              <a:rPr lang="en-US" dirty="0" smtClean="0"/>
              <a:t> (joining two small nuclei into one larger nucleus) or </a:t>
            </a:r>
            <a:r>
              <a:rPr lang="en-US" i="1" u="sng" dirty="0" smtClean="0"/>
              <a:t>fission</a:t>
            </a:r>
            <a:r>
              <a:rPr lang="en-US" dirty="0" smtClean="0"/>
              <a:t> (splitting one nucleus into smaller nuclei).</a:t>
            </a:r>
          </a:p>
          <a:p>
            <a:r>
              <a:rPr lang="en-US" dirty="0" smtClean="0"/>
              <a:t>Stars are examples of large fusion reactors.  Hydrogen nuclei are fused to form helium nuclei and energy is released.</a:t>
            </a:r>
          </a:p>
          <a:p>
            <a:endParaRPr lang="en-US" dirty="0"/>
          </a:p>
        </p:txBody>
      </p:sp>
      <p:pic>
        <p:nvPicPr>
          <p:cNvPr id="4" name="Picture 3" descr="Fusion_Reaction.gif"/>
          <p:cNvPicPr>
            <a:picLocks noChangeAspect="1"/>
          </p:cNvPicPr>
          <p:nvPr/>
        </p:nvPicPr>
        <p:blipFill>
          <a:blip r:embed="rId2" cstate="print"/>
          <a:stretch>
            <a:fillRect/>
          </a:stretch>
        </p:blipFill>
        <p:spPr>
          <a:xfrm>
            <a:off x="2057400" y="3657600"/>
            <a:ext cx="51435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Hydrocarbons Revisited	</a:t>
            </a:r>
            <a:endParaRPr lang="en-US" dirty="0"/>
          </a:p>
        </p:txBody>
      </p:sp>
      <p:sp>
        <p:nvSpPr>
          <p:cNvPr id="3" name="Content Placeholder 2"/>
          <p:cNvSpPr>
            <a:spLocks noGrp="1"/>
          </p:cNvSpPr>
          <p:nvPr>
            <p:ph sz="quarter" idx="1"/>
          </p:nvPr>
        </p:nvSpPr>
        <p:spPr/>
        <p:txBody>
          <a:bodyPr/>
          <a:lstStyle/>
          <a:p>
            <a:r>
              <a:rPr lang="en-US" dirty="0" smtClean="0"/>
              <a:t>Remains of organisms that lived millions of years ago.</a:t>
            </a:r>
          </a:p>
          <a:p>
            <a:r>
              <a:rPr lang="en-US" dirty="0" smtClean="0"/>
              <a:t>Partially decomposed under enormous pressure and temperature.</a:t>
            </a:r>
          </a:p>
          <a:p>
            <a:r>
              <a:rPr lang="en-US" dirty="0" smtClean="0"/>
              <a:t>3 main types –</a:t>
            </a:r>
          </a:p>
          <a:p>
            <a:pPr lvl="1"/>
            <a:r>
              <a:rPr lang="en-US" dirty="0" smtClean="0"/>
              <a:t>Coal – arguably 220 year supply*</a:t>
            </a:r>
          </a:p>
          <a:p>
            <a:pPr lvl="1"/>
            <a:r>
              <a:rPr lang="en-US" dirty="0" smtClean="0"/>
              <a:t>Petroleum (oil) – arguably  65 year supply*</a:t>
            </a:r>
          </a:p>
          <a:p>
            <a:pPr lvl="1"/>
            <a:r>
              <a:rPr lang="en-US" dirty="0" smtClean="0"/>
              <a:t>Natural gas – arguably 300 year supply*</a:t>
            </a:r>
          </a:p>
          <a:p>
            <a:pPr lvl="1">
              <a:buFont typeface="Arial" charset="0"/>
              <a:buChar char="•"/>
            </a:pPr>
            <a:r>
              <a:rPr lang="en-US" dirty="0" smtClean="0"/>
              <a:t>* At current usage rates</a:t>
            </a:r>
          </a:p>
          <a:p>
            <a:pPr lvl="1">
              <a:buFont typeface="Arial" charset="0"/>
              <a:buChar char="•"/>
            </a:pPr>
            <a:r>
              <a:rPr lang="en-US" dirty="0" smtClean="0"/>
              <a:t>2% increase per year equals coal – 65 years, oil – 42 years, and natural gas – 80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Uranium enrichment	</a:t>
            </a:r>
            <a:endParaRPr lang="en-US" dirty="0"/>
          </a:p>
        </p:txBody>
      </p:sp>
      <p:sp>
        <p:nvSpPr>
          <p:cNvPr id="3" name="Content Placeholder 2"/>
          <p:cNvSpPr>
            <a:spLocks noGrp="1"/>
          </p:cNvSpPr>
          <p:nvPr>
            <p:ph sz="quarter" idx="1"/>
          </p:nvPr>
        </p:nvSpPr>
        <p:spPr/>
        <p:txBody>
          <a:bodyPr/>
          <a:lstStyle/>
          <a:p>
            <a:r>
              <a:rPr lang="en-US" dirty="0" smtClean="0"/>
              <a:t>Uranium ore contains 97% uranium-238, which is non-fissionable.</a:t>
            </a:r>
          </a:p>
          <a:p>
            <a:r>
              <a:rPr lang="en-US" dirty="0" smtClean="0"/>
              <a:t>Uranium ore is mined and refined to increase the purity of Uranium-235 (which is fissionable) from 0.7% to 3%.  This process is incredibly difficult and expensive.</a:t>
            </a:r>
          </a:p>
          <a:p>
            <a:r>
              <a:rPr lang="en-US" dirty="0" smtClean="0"/>
              <a:t>For weapons grade fuel, the purity must be increased several-fold.  This increases the difficulty and expense exponentially.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History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Radioactivity is discovered in 1896 when Antoine Henri Becquerel, professor at </a:t>
            </a:r>
            <a:r>
              <a:rPr lang="en-US" dirty="0" err="1" smtClean="0"/>
              <a:t>Ecole</a:t>
            </a:r>
            <a:r>
              <a:rPr lang="en-US" dirty="0" smtClean="0"/>
              <a:t> </a:t>
            </a:r>
            <a:r>
              <a:rPr lang="en-US" dirty="0" err="1" smtClean="0"/>
              <a:t>Polytechnique</a:t>
            </a:r>
            <a:r>
              <a:rPr lang="en-US" dirty="0" smtClean="0"/>
              <a:t> in Paris, when he was trying to link x-rays with phosphorescence. He placed a chunk of uranium on a photographic plate, which was wrapped in black paper in bright sunlight.  When later examined, the plate had an image left by the crystal.  Becquerel incorrectly assumed this was due to the sunlight causing the uranium crystal to phosphoresce.  Later, on a cloudy day, he placed another wrapped plate and the uranium in a desk drawer.  The plate, once again, contained an image of the uranium crystal.  He correctly deduced that energy was being emitted from the uranium and the cause of the image was not due to phosphorescence.  Madame Curie confirmed and extended this two years later.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Atomic History</a:t>
            </a:r>
            <a:endParaRPr lang="en-US" dirty="0"/>
          </a:p>
        </p:txBody>
      </p:sp>
      <p:sp>
        <p:nvSpPr>
          <p:cNvPr id="3" name="Content Placeholder 2"/>
          <p:cNvSpPr>
            <a:spLocks noGrp="1"/>
          </p:cNvSpPr>
          <p:nvPr>
            <p:ph sz="quarter" idx="1"/>
          </p:nvPr>
        </p:nvSpPr>
        <p:spPr/>
        <p:txBody>
          <a:bodyPr/>
          <a:lstStyle/>
          <a:p>
            <a:r>
              <a:rPr lang="en-US" dirty="0" smtClean="0"/>
              <a:t>December2, 1942 – </a:t>
            </a:r>
            <a:r>
              <a:rPr lang="en-US" dirty="0" err="1" smtClean="0"/>
              <a:t>Enrico</a:t>
            </a:r>
            <a:r>
              <a:rPr lang="en-US" dirty="0" smtClean="0"/>
              <a:t> Fermi constructs a “nuclear pile” in a squash court beneath the unused football stadium Stagg Field at the University of Chicago.</a:t>
            </a:r>
          </a:p>
          <a:p>
            <a:endParaRPr lang="en-US" dirty="0"/>
          </a:p>
        </p:txBody>
      </p:sp>
      <p:pic>
        <p:nvPicPr>
          <p:cNvPr id="4" name="Picture 3" descr="765px-Stagg_Field_reactor.jpg"/>
          <p:cNvPicPr>
            <a:picLocks noChangeAspect="1"/>
          </p:cNvPicPr>
          <p:nvPr/>
        </p:nvPicPr>
        <p:blipFill>
          <a:blip r:embed="rId2" cstate="print"/>
          <a:stretch>
            <a:fillRect/>
          </a:stretch>
        </p:blipFill>
        <p:spPr>
          <a:xfrm>
            <a:off x="1371600" y="2590800"/>
            <a:ext cx="64008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More Atomic History</a:t>
            </a:r>
            <a:endParaRPr lang="en-US" dirty="0"/>
          </a:p>
        </p:txBody>
      </p:sp>
      <p:sp>
        <p:nvSpPr>
          <p:cNvPr id="3" name="Content Placeholder 2"/>
          <p:cNvSpPr>
            <a:spLocks noGrp="1"/>
          </p:cNvSpPr>
          <p:nvPr>
            <p:ph sz="quarter" idx="1"/>
          </p:nvPr>
        </p:nvSpPr>
        <p:spPr/>
        <p:txBody>
          <a:bodyPr>
            <a:normAutofit/>
          </a:bodyPr>
          <a:lstStyle/>
          <a:p>
            <a:r>
              <a:rPr lang="en-US" sz="1800" dirty="0" smtClean="0"/>
              <a:t>The Manhattan Project, J. Robert Oppenheimer</a:t>
            </a:r>
          </a:p>
          <a:p>
            <a:r>
              <a:rPr lang="en-US" sz="1800" dirty="0" smtClean="0"/>
              <a:t>July 16, 1945 – </a:t>
            </a:r>
            <a:r>
              <a:rPr lang="en-US" sz="1800" dirty="0" err="1" smtClean="0"/>
              <a:t>Alamagordo</a:t>
            </a:r>
            <a:r>
              <a:rPr lang="en-US" sz="1800" dirty="0" smtClean="0"/>
              <a:t>, NM was the sight of the first test of an atomic explosive device.  Plutonium device.</a:t>
            </a:r>
          </a:p>
          <a:p>
            <a:r>
              <a:rPr lang="en-US" sz="1800" dirty="0" smtClean="0"/>
              <a:t>August 6, 1945 – Hiroshima, Japan. </a:t>
            </a:r>
            <a:r>
              <a:rPr lang="en-US" sz="1800" smtClean="0"/>
              <a:t>Uranium </a:t>
            </a:r>
            <a:r>
              <a:rPr lang="en-US" sz="1800" dirty="0" smtClean="0"/>
              <a:t>d</a:t>
            </a:r>
            <a:r>
              <a:rPr lang="en-US" sz="1800" smtClean="0"/>
              <a:t>evice</a:t>
            </a:r>
            <a:r>
              <a:rPr lang="en-US" sz="1800" dirty="0" smtClean="0"/>
              <a:t>.</a:t>
            </a:r>
          </a:p>
          <a:p>
            <a:r>
              <a:rPr lang="en-US" sz="1800" dirty="0" smtClean="0"/>
              <a:t>August 9, 1945 – Nagasaki, Japan. Plutonium device.</a:t>
            </a:r>
          </a:p>
          <a:p>
            <a:endParaRPr lang="en-US" dirty="0" smtClean="0"/>
          </a:p>
        </p:txBody>
      </p:sp>
      <p:pic>
        <p:nvPicPr>
          <p:cNvPr id="4" name="Picture 3" descr="Hiroshima.jpg"/>
          <p:cNvPicPr>
            <a:picLocks noChangeAspect="1"/>
          </p:cNvPicPr>
          <p:nvPr/>
        </p:nvPicPr>
        <p:blipFill>
          <a:blip r:embed="rId2" cstate="print"/>
          <a:stretch>
            <a:fillRect/>
          </a:stretch>
        </p:blipFill>
        <p:spPr>
          <a:xfrm>
            <a:off x="914400" y="3200400"/>
            <a:ext cx="7162800" cy="3385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Accidents</a:t>
            </a:r>
            <a:endParaRPr lang="en-US" dirty="0"/>
          </a:p>
        </p:txBody>
      </p:sp>
      <p:sp>
        <p:nvSpPr>
          <p:cNvPr id="3" name="Content Placeholder 2"/>
          <p:cNvSpPr>
            <a:spLocks noGrp="1"/>
          </p:cNvSpPr>
          <p:nvPr>
            <p:ph sz="quarter" idx="1"/>
          </p:nvPr>
        </p:nvSpPr>
        <p:spPr>
          <a:xfrm>
            <a:off x="762000" y="3276600"/>
            <a:ext cx="7772400" cy="3048000"/>
          </a:xfrm>
        </p:spPr>
        <p:txBody>
          <a:bodyPr>
            <a:normAutofit fontScale="92500" lnSpcReduction="10000"/>
          </a:bodyPr>
          <a:lstStyle/>
          <a:p>
            <a:r>
              <a:rPr lang="en-US" dirty="0" smtClean="0"/>
              <a:t>March 28, 1979 – Three Mile Island, near Harrisburg, PA.  Partial core meltdown. Level 4 Accident.</a:t>
            </a:r>
          </a:p>
          <a:p>
            <a:r>
              <a:rPr lang="en-US" dirty="0" smtClean="0"/>
              <a:t>April 26, 1986 – Chernobyl, Ukraine. Core overheated, coolant water vaporized and reactor exploded.  Sweden raised the alarm because of a spike in atmospheric radiation.  Level 7 Accident.</a:t>
            </a:r>
          </a:p>
          <a:p>
            <a:r>
              <a:rPr lang="en-US" dirty="0" smtClean="0"/>
              <a:t>March 11, 2011 – Fukushima, Japan.  Earthquake and resulting tsunami cause damage and loss of power to nuclear power plant.  Level 7 Accident.</a:t>
            </a:r>
          </a:p>
        </p:txBody>
      </p:sp>
      <p:pic>
        <p:nvPicPr>
          <p:cNvPr id="4" name="Picture 3" descr="Nuclear Accident Scale.png"/>
          <p:cNvPicPr>
            <a:picLocks noChangeAspect="1"/>
          </p:cNvPicPr>
          <p:nvPr/>
        </p:nvPicPr>
        <p:blipFill>
          <a:blip r:embed="rId2" cstate="print"/>
          <a:stretch>
            <a:fillRect/>
          </a:stretch>
        </p:blipFill>
        <p:spPr>
          <a:xfrm>
            <a:off x="2590800" y="1295400"/>
            <a:ext cx="3962400" cy="1709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Fission reactor</a:t>
            </a:r>
            <a:endParaRPr lang="en-US" dirty="0"/>
          </a:p>
        </p:txBody>
      </p:sp>
      <p:sp>
        <p:nvSpPr>
          <p:cNvPr id="3" name="Content Placeholder 2"/>
          <p:cNvSpPr>
            <a:spLocks noGrp="1"/>
          </p:cNvSpPr>
          <p:nvPr>
            <p:ph sz="quarter" idx="1"/>
          </p:nvPr>
        </p:nvSpPr>
        <p:spPr/>
        <p:txBody>
          <a:bodyPr/>
          <a:lstStyle/>
          <a:p>
            <a:r>
              <a:rPr lang="en-US" dirty="0" smtClean="0"/>
              <a:t>Fuel rods containing fissionable fuel are submerged in water and surrounded by Cadmium control rods absorb excess neutrons to regulate the rate of reaction.</a:t>
            </a:r>
          </a:p>
          <a:p>
            <a:r>
              <a:rPr lang="en-US" dirty="0" smtClean="0"/>
              <a:t>As energy demands increase, control rods are withdrawn from the core and the rate of fission increases.  This superheats the water, which transfers its heat energy to a secondary and tertiary water supply.  Stem is used to drive a turbine, which is connected to a generator, to produce electrical energy.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Light-water moderated reactor</a:t>
            </a:r>
            <a:endParaRPr lang="en-US" dirty="0"/>
          </a:p>
        </p:txBody>
      </p:sp>
      <p:pic>
        <p:nvPicPr>
          <p:cNvPr id="8" name="Content Placeholder 7" descr="reactor gif.gif"/>
          <p:cNvPicPr>
            <a:picLocks noGrp="1" noChangeAspect="1"/>
          </p:cNvPicPr>
          <p:nvPr>
            <p:ph sz="quarter" idx="1"/>
          </p:nvPr>
        </p:nvPicPr>
        <p:blipFill>
          <a:blip r:embed="rId2" cstate="print"/>
          <a:stretch>
            <a:fillRect/>
          </a:stretch>
        </p:blipFill>
        <p:spPr>
          <a:xfrm>
            <a:off x="990600" y="2133600"/>
            <a:ext cx="7010400" cy="3733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Waste</a:t>
            </a:r>
            <a:endParaRPr lang="en-US" dirty="0"/>
          </a:p>
        </p:txBody>
      </p:sp>
      <p:sp>
        <p:nvSpPr>
          <p:cNvPr id="3" name="Content Placeholder 2"/>
          <p:cNvSpPr>
            <a:spLocks noGrp="1"/>
          </p:cNvSpPr>
          <p:nvPr>
            <p:ph sz="quarter" idx="1"/>
          </p:nvPr>
        </p:nvSpPr>
        <p:spPr/>
        <p:txBody>
          <a:bodyPr/>
          <a:lstStyle/>
          <a:p>
            <a:r>
              <a:rPr lang="en-US" dirty="0" smtClean="0"/>
              <a:t>Radioactive isotopes possess a half-life.  This represents the number of years for 50% of the fuel to decay into a more stable form.</a:t>
            </a:r>
          </a:p>
          <a:p>
            <a:r>
              <a:rPr lang="en-US" dirty="0" smtClean="0"/>
              <a:t>Uranium-238 	4.5 billion years</a:t>
            </a:r>
          </a:p>
          <a:p>
            <a:r>
              <a:rPr lang="en-US" dirty="0" smtClean="0"/>
              <a:t>Uranium-235 	710 million years</a:t>
            </a:r>
          </a:p>
          <a:p>
            <a:r>
              <a:rPr lang="en-US" dirty="0" smtClean="0"/>
              <a:t>Plutonium-239	24,000 years</a:t>
            </a:r>
          </a:p>
          <a:p>
            <a:r>
              <a:rPr lang="en-US" dirty="0" smtClean="0"/>
              <a:t>Iodine-131		8 days</a:t>
            </a:r>
          </a:p>
          <a:p>
            <a:r>
              <a:rPr lang="en-US" dirty="0" smtClean="0"/>
              <a:t>Waste </a:t>
            </a:r>
            <a:r>
              <a:rPr lang="en-US" smtClean="0"/>
              <a:t>needs to </a:t>
            </a:r>
            <a:r>
              <a:rPr lang="en-US" dirty="0" smtClean="0"/>
              <a:t>be stored for a period of 10 half-lives to be considered “safe”.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Nuclear Waste Storage</a:t>
            </a:r>
            <a:endParaRPr lang="en-US" dirty="0"/>
          </a:p>
        </p:txBody>
      </p:sp>
      <p:sp>
        <p:nvSpPr>
          <p:cNvPr id="3" name="Content Placeholder 2"/>
          <p:cNvSpPr>
            <a:spLocks noGrp="1"/>
          </p:cNvSpPr>
          <p:nvPr>
            <p:ph sz="quarter" idx="1"/>
          </p:nvPr>
        </p:nvSpPr>
        <p:spPr/>
        <p:txBody>
          <a:bodyPr/>
          <a:lstStyle/>
          <a:p>
            <a:r>
              <a:rPr lang="en-US" dirty="0" smtClean="0"/>
              <a:t>Military grade nuclear waste (from propulsion reactors and weapons) are being stored in glass lined steel drums in Carlsbad Caverns, NM.</a:t>
            </a:r>
          </a:p>
          <a:p>
            <a:r>
              <a:rPr lang="en-US" dirty="0" smtClean="0"/>
              <a:t>Carlsbad Caverns was formed millions of years ago when acidic runoff scoured away porous, sandy rock to create a vast cavern network.</a:t>
            </a:r>
          </a:p>
          <a:p>
            <a:r>
              <a:rPr lang="en-US" dirty="0" smtClean="0"/>
              <a:t>The soil is geologically stable, but the acidic runoff continues to flow into the caverns.  At this time, the military adds buffers and pumps out the water to protect the integrity of the storage containers.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2000"/>
          </a:xfrm>
        </p:spPr>
        <p:txBody>
          <a:bodyPr/>
          <a:lstStyle/>
          <a:p>
            <a:r>
              <a:rPr lang="en-US" dirty="0" smtClean="0"/>
              <a:t>Civilian Nuclear Waste Storage</a:t>
            </a:r>
            <a:endParaRPr lang="en-US" dirty="0"/>
          </a:p>
        </p:txBody>
      </p:sp>
      <p:sp>
        <p:nvSpPr>
          <p:cNvPr id="5" name="Content Placeholder 4"/>
          <p:cNvSpPr>
            <a:spLocks noGrp="1"/>
          </p:cNvSpPr>
          <p:nvPr>
            <p:ph sz="quarter" idx="1"/>
          </p:nvPr>
        </p:nvSpPr>
        <p:spPr>
          <a:xfrm>
            <a:off x="914400" y="685800"/>
            <a:ext cx="7772400" cy="5334000"/>
          </a:xfrm>
        </p:spPr>
        <p:txBody>
          <a:bodyPr/>
          <a:lstStyle/>
          <a:p>
            <a:r>
              <a:rPr lang="en-US" dirty="0" smtClean="0"/>
              <a:t>Waste is currently stored in large pools on site.</a:t>
            </a:r>
          </a:p>
          <a:p>
            <a:r>
              <a:rPr lang="en-US" dirty="0" smtClean="0"/>
              <a:t>Waste is slated to be stored in Yucca Mountain, NV.</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22234"/>
            <a:ext cx="6621658"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Depletion	</a:t>
            </a:r>
            <a:endParaRPr lang="en-US" dirty="0"/>
          </a:p>
        </p:txBody>
      </p:sp>
      <p:sp>
        <p:nvSpPr>
          <p:cNvPr id="3" name="Content Placeholder 2"/>
          <p:cNvSpPr>
            <a:spLocks noGrp="1"/>
          </p:cNvSpPr>
          <p:nvPr>
            <p:ph sz="quarter" idx="1"/>
          </p:nvPr>
        </p:nvSpPr>
        <p:spPr/>
        <p:txBody>
          <a:bodyPr/>
          <a:lstStyle/>
          <a:p>
            <a:r>
              <a:rPr lang="en-US" dirty="0" smtClean="0"/>
              <a:t>Economic Depletion – when 80% of a resource has been extracted and remaining 20% is too expensive to affordably extract.</a:t>
            </a:r>
          </a:p>
          <a:p>
            <a:r>
              <a:rPr lang="en-US" dirty="0" smtClean="0"/>
              <a:t>Absolute Depletion – resource is effectively exhausted.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Breeder Fission Reactor</a:t>
            </a:r>
            <a:endParaRPr lang="en-US" dirty="0"/>
          </a:p>
        </p:txBody>
      </p:sp>
      <p:sp>
        <p:nvSpPr>
          <p:cNvPr id="3" name="Content Placeholder 2"/>
          <p:cNvSpPr>
            <a:spLocks noGrp="1"/>
          </p:cNvSpPr>
          <p:nvPr>
            <p:ph sz="quarter" idx="1"/>
          </p:nvPr>
        </p:nvSpPr>
        <p:spPr/>
        <p:txBody>
          <a:bodyPr/>
          <a:lstStyle/>
          <a:p>
            <a:r>
              <a:rPr lang="en-US" dirty="0" smtClean="0"/>
              <a:t>Non-fissionable Uranium-238 is converted into fissionable Plutonium-239, which is then used to drive the reactor.</a:t>
            </a:r>
          </a:p>
          <a:p>
            <a:r>
              <a:rPr lang="en-US" dirty="0" smtClean="0"/>
              <a:t>In theory, the process creates more fuel than it uses, so fuel supplies will last many thousands of years.</a:t>
            </a:r>
          </a:p>
          <a:p>
            <a:r>
              <a:rPr lang="en-US" dirty="0" smtClean="0"/>
              <a:t>This process is currently non economically feasible at current prices.</a:t>
            </a:r>
          </a:p>
          <a:p>
            <a:r>
              <a:rPr lang="en-US" dirty="0" smtClean="0"/>
              <a:t>France has developed a breeder reactor, but the construction cost was 3x the estimate and the electricity produced costs 2x that of a conventional fission reactor.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a:t>
            </a:r>
            <a:endParaRPr lang="en-US" dirty="0"/>
          </a:p>
        </p:txBody>
      </p:sp>
      <p:sp>
        <p:nvSpPr>
          <p:cNvPr id="3" name="Content Placeholder 2"/>
          <p:cNvSpPr>
            <a:spLocks noGrp="1"/>
          </p:cNvSpPr>
          <p:nvPr>
            <p:ph sz="quarter" idx="1"/>
          </p:nvPr>
        </p:nvSpPr>
        <p:spPr/>
        <p:txBody>
          <a:bodyPr/>
          <a:lstStyle/>
          <a:p>
            <a:r>
              <a:rPr lang="en-US" dirty="0" smtClean="0"/>
              <a:t>Where is the nearest fusion reactor?</a:t>
            </a:r>
          </a:p>
          <a:p>
            <a:pPr lvl="1"/>
            <a:r>
              <a:rPr lang="en-US" dirty="0" smtClean="0"/>
              <a:t>The Sun</a:t>
            </a:r>
          </a:p>
          <a:p>
            <a:r>
              <a:rPr lang="en-US" dirty="0" smtClean="0"/>
              <a:t>Isotopes of Hydrogen (Deuterium and Tritium) are heated to incredibly high temperatures and contained in a small area.</a:t>
            </a:r>
          </a:p>
          <a:p>
            <a:r>
              <a:rPr lang="en-US" dirty="0" smtClean="0"/>
              <a:t>Some of the nuclei fuse, releasing a neutron and large amounts energy.</a:t>
            </a:r>
          </a:p>
          <a:p>
            <a:r>
              <a:rPr lang="en-US" dirty="0" smtClean="0"/>
              <a:t>The waste product is helium, which is non-reactive and has no radioactivity.</a:t>
            </a:r>
          </a:p>
          <a:p>
            <a:r>
              <a:rPr lang="en-US" dirty="0" smtClean="0"/>
              <a:t>If we can achieve this on Earth, everything changes.</a:t>
            </a:r>
          </a:p>
        </p:txBody>
      </p:sp>
    </p:spTree>
    <p:extLst>
      <p:ext uri="{BB962C8B-B14F-4D97-AF65-F5344CB8AC3E}">
        <p14:creationId xmlns:p14="http://schemas.microsoft.com/office/powerpoint/2010/main" val="152984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Coal	</a:t>
            </a:r>
            <a:endParaRPr lang="en-US" dirty="0"/>
          </a:p>
        </p:txBody>
      </p:sp>
      <p:sp>
        <p:nvSpPr>
          <p:cNvPr id="3" name="Content Placeholder 2"/>
          <p:cNvSpPr>
            <a:spLocks noGrp="1"/>
          </p:cNvSpPr>
          <p:nvPr>
            <p:ph sz="quarter" idx="1"/>
          </p:nvPr>
        </p:nvSpPr>
        <p:spPr>
          <a:xfrm>
            <a:off x="914400" y="1066800"/>
            <a:ext cx="7772400" cy="4953000"/>
          </a:xfrm>
        </p:spPr>
        <p:txBody>
          <a:bodyPr/>
          <a:lstStyle/>
          <a:p>
            <a:r>
              <a:rPr lang="en-US" dirty="0" smtClean="0"/>
              <a:t>3 types of coal</a:t>
            </a:r>
          </a:p>
          <a:p>
            <a:pPr lvl="1"/>
            <a:r>
              <a:rPr lang="en-US" dirty="0" smtClean="0"/>
              <a:t>Lignite (softest, lowest potential heat content)</a:t>
            </a:r>
          </a:p>
          <a:p>
            <a:pPr lvl="1"/>
            <a:r>
              <a:rPr lang="en-US" dirty="0" smtClean="0"/>
              <a:t>Bituminous</a:t>
            </a:r>
          </a:p>
          <a:p>
            <a:pPr lvl="1"/>
            <a:r>
              <a:rPr lang="en-US" dirty="0" smtClean="0"/>
              <a:t>Anthracite (hardest, highest potential heat content)</a:t>
            </a:r>
          </a:p>
          <a:p>
            <a:r>
              <a:rPr lang="en-US" dirty="0" smtClean="0"/>
              <a:t>All coal contains varying amounts of sulfur and nitrogen.</a:t>
            </a:r>
          </a:p>
          <a:p>
            <a:r>
              <a:rPr lang="en-US" dirty="0" smtClean="0"/>
              <a:t>When coal is burned, these elements (along with carbon)  form oxides that combine with moisture in the atmosphere to produce acid precipitation.</a:t>
            </a:r>
          </a:p>
          <a:p>
            <a:r>
              <a:rPr lang="en-US" dirty="0" err="1" smtClean="0"/>
              <a:t>CO</a:t>
            </a:r>
            <a:r>
              <a:rPr lang="en-US" baseline="-25000" dirty="0" err="1" smtClean="0"/>
              <a:t>x</a:t>
            </a:r>
            <a:r>
              <a:rPr lang="en-US" dirty="0" smtClean="0"/>
              <a:t> becomes Carbonic Acid</a:t>
            </a:r>
          </a:p>
          <a:p>
            <a:r>
              <a:rPr lang="en-US" dirty="0" err="1" smtClean="0"/>
              <a:t>NO</a:t>
            </a:r>
            <a:r>
              <a:rPr lang="en-US" baseline="-25000" dirty="0" err="1" smtClean="0"/>
              <a:t>x</a:t>
            </a:r>
            <a:r>
              <a:rPr lang="en-US" baseline="-25000" dirty="0" smtClean="0"/>
              <a:t> </a:t>
            </a:r>
            <a:r>
              <a:rPr lang="en-US" dirty="0" smtClean="0"/>
              <a:t>becomes Nitric Acid</a:t>
            </a:r>
            <a:endParaRPr lang="en-US" baseline="-25000" dirty="0" smtClean="0"/>
          </a:p>
          <a:p>
            <a:r>
              <a:rPr lang="en-US" dirty="0" err="1" smtClean="0"/>
              <a:t>SO</a:t>
            </a:r>
            <a:r>
              <a:rPr lang="en-US" baseline="-25000" dirty="0" err="1" smtClean="0"/>
              <a:t>x</a:t>
            </a:r>
            <a:r>
              <a:rPr lang="en-US" baseline="-25000" dirty="0" smtClean="0"/>
              <a:t> </a:t>
            </a:r>
            <a:r>
              <a:rPr lang="en-US" dirty="0" smtClean="0"/>
              <a:t>becomes Sulfuric Acid</a:t>
            </a:r>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Deposition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Precipitation which falls through the atmosphere collects many chemicals and particulate matter as it descends.</a:t>
            </a:r>
          </a:p>
          <a:p>
            <a:r>
              <a:rPr lang="en-US" dirty="0" smtClean="0"/>
              <a:t>This precipitation can be collected and its pH determined.</a:t>
            </a:r>
          </a:p>
          <a:p>
            <a:r>
              <a:rPr lang="en-US" dirty="0" smtClean="0"/>
              <a:t>Rainwater can have a natural pH as low as 5.7, due to the reaction of CO</a:t>
            </a:r>
            <a:r>
              <a:rPr lang="en-US" baseline="-25000" dirty="0" smtClean="0"/>
              <a:t>2</a:t>
            </a:r>
            <a:r>
              <a:rPr lang="en-US" dirty="0" smtClean="0"/>
              <a:t> and water.</a:t>
            </a:r>
          </a:p>
          <a:p>
            <a:r>
              <a:rPr lang="en-US" dirty="0" smtClean="0"/>
              <a:t>Acid precipitation slowly and chemically wears away stone and metal structures.</a:t>
            </a:r>
          </a:p>
          <a:p>
            <a:r>
              <a:rPr lang="en-US" dirty="0" smtClean="0"/>
              <a:t>Damage done by acid deposition is estimated at more than $287 billion/year (EPA – 2013).</a:t>
            </a:r>
          </a:p>
          <a:p>
            <a:r>
              <a:rPr lang="en-US" dirty="0" smtClean="0"/>
              <a:t>Additionally, as CO</a:t>
            </a:r>
            <a:r>
              <a:rPr lang="en-US" baseline="-25000" dirty="0" smtClean="0"/>
              <a:t>2</a:t>
            </a:r>
            <a:r>
              <a:rPr lang="en-US" dirty="0" smtClean="0"/>
              <a:t> levels in the atmosphere rise, more will diffuse into the world’s oceans, resulting in acidification.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a:t>
            </a:r>
            <a:endParaRPr lang="en-US" dirty="0"/>
          </a:p>
        </p:txBody>
      </p:sp>
      <p:pic>
        <p:nvPicPr>
          <p:cNvPr id="4" name="Content Placeholder 3" descr="acid 1.jpg"/>
          <p:cNvPicPr>
            <a:picLocks noGrp="1" noChangeAspect="1"/>
          </p:cNvPicPr>
          <p:nvPr>
            <p:ph sz="quarter" idx="1"/>
          </p:nvPr>
        </p:nvPicPr>
        <p:blipFill>
          <a:blip r:embed="rId2" cstate="print"/>
          <a:stretch>
            <a:fillRect/>
          </a:stretch>
        </p:blipFill>
        <p:spPr>
          <a:xfrm>
            <a:off x="381000" y="1371600"/>
            <a:ext cx="6564722" cy="3505200"/>
          </a:xfrm>
        </p:spPr>
      </p:pic>
      <p:pic>
        <p:nvPicPr>
          <p:cNvPr id="5" name="Picture 4" descr="acid 2.jpg"/>
          <p:cNvPicPr>
            <a:picLocks noChangeAspect="1"/>
          </p:cNvPicPr>
          <p:nvPr/>
        </p:nvPicPr>
        <p:blipFill>
          <a:blip r:embed="rId3" cstate="print"/>
          <a:stretch>
            <a:fillRect/>
          </a:stretch>
        </p:blipFill>
        <p:spPr>
          <a:xfrm>
            <a:off x="2057400" y="1828800"/>
            <a:ext cx="5715000" cy="4286250"/>
          </a:xfrm>
          <a:prstGeom prst="rect">
            <a:avLst/>
          </a:prstGeom>
        </p:spPr>
      </p:pic>
      <p:pic>
        <p:nvPicPr>
          <p:cNvPr id="6" name="Picture 5" descr="acid 3.jpg"/>
          <p:cNvPicPr>
            <a:picLocks noChangeAspect="1"/>
          </p:cNvPicPr>
          <p:nvPr/>
        </p:nvPicPr>
        <p:blipFill>
          <a:blip r:embed="rId4" cstate="print"/>
          <a:stretch>
            <a:fillRect/>
          </a:stretch>
        </p:blipFill>
        <p:spPr>
          <a:xfrm>
            <a:off x="3149600" y="2362200"/>
            <a:ext cx="5594350" cy="4195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Reserves</a:t>
            </a:r>
            <a:endParaRPr lang="en-US" dirty="0"/>
          </a:p>
        </p:txBody>
      </p:sp>
      <p:sp>
        <p:nvSpPr>
          <p:cNvPr id="3" name="Content Placeholder 2"/>
          <p:cNvSpPr>
            <a:spLocks noGrp="1"/>
          </p:cNvSpPr>
          <p:nvPr>
            <p:ph sz="quarter" idx="1"/>
          </p:nvPr>
        </p:nvSpPr>
        <p:spPr/>
        <p:txBody>
          <a:bodyPr/>
          <a:lstStyle/>
          <a:p>
            <a:r>
              <a:rPr lang="en-US" dirty="0" smtClean="0"/>
              <a:t>Most US coal production is domestic.</a:t>
            </a:r>
          </a:p>
          <a:p>
            <a:r>
              <a:rPr lang="en-US" dirty="0" smtClean="0"/>
              <a:t>Mining is typically done by strip mining.</a:t>
            </a:r>
          </a:p>
          <a:p>
            <a:endParaRPr lang="en-US" dirty="0"/>
          </a:p>
        </p:txBody>
      </p:sp>
      <p:pic>
        <p:nvPicPr>
          <p:cNvPr id="4" name="Picture 3" descr="Strip_coal_mining.jpg"/>
          <p:cNvPicPr>
            <a:picLocks noChangeAspect="1"/>
          </p:cNvPicPr>
          <p:nvPr/>
        </p:nvPicPr>
        <p:blipFill>
          <a:blip r:embed="rId2" cstate="print"/>
          <a:stretch>
            <a:fillRect/>
          </a:stretch>
        </p:blipFill>
        <p:spPr>
          <a:xfrm>
            <a:off x="1143000" y="2362200"/>
            <a:ext cx="6781800"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Strip Mining Machinery</a:t>
            </a:r>
            <a:endParaRPr lang="en-US" dirty="0"/>
          </a:p>
        </p:txBody>
      </p:sp>
      <p:pic>
        <p:nvPicPr>
          <p:cNvPr id="4" name="Content Placeholder 3" descr="dragline.jpg"/>
          <p:cNvPicPr>
            <a:picLocks noGrp="1" noChangeAspect="1"/>
          </p:cNvPicPr>
          <p:nvPr>
            <p:ph sz="quarter" idx="1"/>
          </p:nvPr>
        </p:nvPicPr>
        <p:blipFill>
          <a:blip r:embed="rId2" cstate="print"/>
          <a:stretch>
            <a:fillRect/>
          </a:stretch>
        </p:blipFill>
        <p:spPr>
          <a:xfrm>
            <a:off x="1609253" y="1447800"/>
            <a:ext cx="6382693"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from Coal Mining</a:t>
            </a:r>
            <a:endParaRPr lang="en-US" dirty="0"/>
          </a:p>
        </p:txBody>
      </p:sp>
      <p:sp>
        <p:nvSpPr>
          <p:cNvPr id="3" name="Content Placeholder 2"/>
          <p:cNvSpPr>
            <a:spLocks noGrp="1"/>
          </p:cNvSpPr>
          <p:nvPr>
            <p:ph sz="quarter" idx="1"/>
          </p:nvPr>
        </p:nvSpPr>
        <p:spPr>
          <a:xfrm>
            <a:off x="609600" y="1447800"/>
            <a:ext cx="8077200" cy="4572000"/>
          </a:xfrm>
        </p:spPr>
        <p:txBody>
          <a:bodyPr/>
          <a:lstStyle/>
          <a:p>
            <a:r>
              <a:rPr lang="en-US" dirty="0" smtClean="0"/>
              <a:t>Tailings (non-useful removed material) need to be pile stored.</a:t>
            </a:r>
          </a:p>
          <a:p>
            <a:r>
              <a:rPr lang="en-US" dirty="0" smtClean="0"/>
              <a:t>Chemicals used to isolate coal from contaminants runs off into streams and rivers.</a:t>
            </a:r>
          </a:p>
          <a:p>
            <a:r>
              <a:rPr lang="en-US" dirty="0" smtClean="0"/>
              <a:t>Topography is destroyed.</a:t>
            </a:r>
          </a:p>
          <a:p>
            <a:r>
              <a:rPr lang="en-US" dirty="0" smtClean="0"/>
              <a:t>Transportation of material is expensive and contributes to pollution.</a:t>
            </a:r>
          </a:p>
          <a:p>
            <a:r>
              <a:rPr lang="en-US" dirty="0" smtClean="0"/>
              <a:t>Fires are not uncommon.</a:t>
            </a:r>
          </a:p>
          <a:p>
            <a:r>
              <a:rPr lang="en-US" dirty="0" smtClean="0"/>
              <a:t>COPD, Black Lung Disease, Emphysema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1811</TotalTime>
  <Words>1791</Words>
  <Application>Microsoft Office PowerPoint</Application>
  <PresentationFormat>On-screen Show (4:3)</PresentationFormat>
  <Paragraphs>127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Non-Renewable Energy</vt:lpstr>
      <vt:lpstr>Hydrocarbons Revisited </vt:lpstr>
      <vt:lpstr>Depletion </vt:lpstr>
      <vt:lpstr>Coal </vt:lpstr>
      <vt:lpstr>Acid Deposition</vt:lpstr>
      <vt:lpstr>Damage</vt:lpstr>
      <vt:lpstr>Coal Reserves</vt:lpstr>
      <vt:lpstr>Strip Mining Machinery</vt:lpstr>
      <vt:lpstr>Damage from Coal Mining</vt:lpstr>
      <vt:lpstr>Petroleum (oil)</vt:lpstr>
      <vt:lpstr>Fractional Distillation</vt:lpstr>
      <vt:lpstr>Oil Drilling Accidents and Spills</vt:lpstr>
      <vt:lpstr>Deepwater Horizon Explosion</vt:lpstr>
      <vt:lpstr>Exxon Valdez</vt:lpstr>
      <vt:lpstr>Exxon Valdez (continued)</vt:lpstr>
      <vt:lpstr>Price of Gas over last 30 years </vt:lpstr>
      <vt:lpstr>Unconventional Recovery</vt:lpstr>
      <vt:lpstr>Natural Gas</vt:lpstr>
      <vt:lpstr>Energy from the Atom</vt:lpstr>
      <vt:lpstr>Uranium enrichment </vt:lpstr>
      <vt:lpstr>Atomic History</vt:lpstr>
      <vt:lpstr>More Atomic History</vt:lpstr>
      <vt:lpstr>Still More Atomic History</vt:lpstr>
      <vt:lpstr>Nuclear Accidents</vt:lpstr>
      <vt:lpstr>Fission reactor</vt:lpstr>
      <vt:lpstr>Light-water moderated reactor</vt:lpstr>
      <vt:lpstr>Nuclear Waste</vt:lpstr>
      <vt:lpstr>Military Nuclear Waste Storage</vt:lpstr>
      <vt:lpstr>Civilian Nuclear Waste Storage</vt:lpstr>
      <vt:lpstr>Breeder Fission Reactor</vt:lpstr>
      <vt:lpstr>Fusion</vt:lpstr>
    </vt:vector>
  </TitlesOfParts>
  <Company>BCPSS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Non-Renewable Energy</dc:title>
  <dc:creator>rmarinelli</dc:creator>
  <cp:lastModifiedBy>Administrator</cp:lastModifiedBy>
  <cp:revision>73</cp:revision>
  <dcterms:created xsi:type="dcterms:W3CDTF">2011-11-07T14:24:58Z</dcterms:created>
  <dcterms:modified xsi:type="dcterms:W3CDTF">2018-11-16T17:20:05Z</dcterms:modified>
</cp:coreProperties>
</file>