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338" r:id="rId2"/>
    <p:sldId id="339" r:id="rId3"/>
    <p:sldId id="341" r:id="rId4"/>
    <p:sldId id="342" r:id="rId5"/>
    <p:sldId id="343" r:id="rId6"/>
    <p:sldId id="365" r:id="rId7"/>
    <p:sldId id="364" r:id="rId8"/>
    <p:sldId id="362" r:id="rId9"/>
    <p:sldId id="363" r:id="rId10"/>
    <p:sldId id="344" r:id="rId11"/>
    <p:sldId id="346" r:id="rId12"/>
    <p:sldId id="347" r:id="rId13"/>
    <p:sldId id="360" r:id="rId14"/>
    <p:sldId id="361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</p:sldIdLst>
  <p:sldSz cx="10058400" cy="7315200"/>
  <p:notesSz cx="9296400" cy="7010400"/>
  <p:custDataLst>
    <p:tags r:id="rId30"/>
  </p:custData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95300" indent="-38100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92188" indent="-77788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489075" indent="-1174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984375" indent="-155575" algn="r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4694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0036" autoAdjust="0"/>
  </p:normalViewPr>
  <p:slideViewPr>
    <p:cSldViewPr>
      <p:cViewPr varScale="1">
        <p:scale>
          <a:sx n="59" d="100"/>
          <a:sy n="59" d="100"/>
        </p:scale>
        <p:origin x="1500" y="102"/>
      </p:cViewPr>
      <p:guideLst>
        <p:guide orient="horz" pos="2304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2" y="-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503A8C-F779-4B9B-89BC-083C1369B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2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41625" y="525463"/>
            <a:ext cx="361315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C7B6978-FA73-437F-85E9-832FF1DE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9530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921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890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843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81910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35, 35, 45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0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</a:t>
            </a:r>
            <a:r>
              <a:rPr lang="en-US" dirty="0" err="1" smtClean="0"/>
              <a:t>ft</a:t>
            </a:r>
            <a:r>
              <a:rPr lang="en-US" dirty="0" smtClean="0"/>
              <a:t> deep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18275"/>
            <a:ext cx="10058400" cy="812800"/>
          </a:xfrm>
          <a:prstGeom prst="rect">
            <a:avLst/>
          </a:prstGeom>
          <a:solidFill>
            <a:srgbClr val="B7DAB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058400" cy="1625600"/>
          </a:xfrm>
          <a:prstGeom prst="rect">
            <a:avLst/>
          </a:prstGeom>
          <a:solidFill>
            <a:srgbClr val="008D9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303213" y="6973888"/>
            <a:ext cx="46196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>
              <a:defRPr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</a:rPr>
              <a:t>Copyright © 2005 Pearson Education, Inc. publishing as Benjamin Cummings</a:t>
            </a: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285750" y="4957763"/>
            <a:ext cx="95567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276" tIns="49638" rIns="99276" bIns="49638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sz="2000" smtClean="0">
                <a:solidFill>
                  <a:srgbClr val="006699"/>
                </a:solidFill>
              </a:rPr>
              <a:t>PowerPoint Lectures for </a:t>
            </a:r>
            <a:r>
              <a:rPr lang="en-US" sz="2000" b="1" smtClean="0">
                <a:solidFill>
                  <a:srgbClr val="006699"/>
                </a:solidFill>
              </a:rPr>
              <a:t/>
            </a:r>
            <a:br>
              <a:rPr lang="en-US" sz="2000" b="1" smtClean="0">
                <a:solidFill>
                  <a:srgbClr val="006699"/>
                </a:solidFill>
              </a:rPr>
            </a:br>
            <a:r>
              <a:rPr lang="en-US" sz="2000" b="1" i="1" smtClean="0">
                <a:solidFill>
                  <a:srgbClr val="006699"/>
                </a:solidFill>
              </a:rPr>
              <a:t>Biology, Seventh Edition</a:t>
            </a:r>
            <a:endParaRPr lang="en-US" sz="2000" b="1" dirty="0">
              <a:solidFill>
                <a:srgbClr val="006699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819150" y="5656263"/>
            <a:ext cx="30368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>
              <a:defRPr/>
            </a:pPr>
            <a:r>
              <a:rPr lang="en-US" sz="1700" b="1" i="1" dirty="0" smtClean="0">
                <a:solidFill>
                  <a:srgbClr val="990066"/>
                </a:solidFill>
                <a:latin typeface="Times New Roman" pitchFamily="18" charset="0"/>
              </a:rPr>
              <a:t>Neil Campbell and Jane Reece</a:t>
            </a:r>
            <a:endParaRPr lang="en-US" sz="1700" b="1" i="1" dirty="0">
              <a:solidFill>
                <a:srgbClr val="990066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60350" y="6502400"/>
            <a:ext cx="3103563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9276" tIns="49638" rIns="99276" bIns="49638">
            <a:spAutoFit/>
          </a:bodyPr>
          <a:lstStyle/>
          <a:p>
            <a:pPr algn="l">
              <a:defRPr/>
            </a:pPr>
            <a:r>
              <a:rPr lang="en-US" sz="2000" b="1" dirty="0">
                <a:solidFill>
                  <a:srgbClr val="990066"/>
                </a:solidFill>
                <a:latin typeface="Times New Roman" pitchFamily="18" charset="0"/>
              </a:rPr>
              <a:t>Lectures by Chris Romero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938" y="1634067"/>
            <a:ext cx="9545003" cy="1946905"/>
          </a:xfrm>
        </p:spPr>
        <p:txBody>
          <a:bodyPr/>
          <a:lstStyle>
            <a:lvl1pPr marL="0" indent="0">
              <a:buFontTx/>
              <a:buNone/>
              <a:defRPr sz="6000">
                <a:solidFill>
                  <a:srgbClr val="990066"/>
                </a:solidFill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7013" y="167641"/>
            <a:ext cx="9579928" cy="1596040"/>
          </a:xfrm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4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848143"/>
          </a:xfrm>
        </p:spPr>
        <p:txBody>
          <a:bodyPr/>
          <a:lstStyle>
            <a:lvl1pPr algn="ctr">
              <a:defRPr sz="5400" b="0"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285459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3000">
                <a:latin typeface="Palatino Linotype" panose="02040502050505030304" pitchFamily="18" charset="0"/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2600">
                <a:latin typeface="Palatino Linotype" panose="02040502050505030304" pitchFamily="18" charset="0"/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2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02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80963"/>
            <a:ext cx="9388475" cy="7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990600"/>
            <a:ext cx="9388475" cy="237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76" tIns="49638" rIns="99276" bIns="49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34963" y="6989763"/>
            <a:ext cx="93884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9276" tIns="49638" rIns="99276" bIns="49638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iming>
    <p:tnLst>
      <p:par>
        <p:cTn id="1" dur="indefinite" restart="never" nodeType="tmRoot"/>
      </p:par>
    </p:tnLst>
  </p:timing>
  <p:txStyles>
    <p:titleStyle>
      <a:lvl1pPr marL="488950" indent="-4889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0" u="none">
          <a:solidFill>
            <a:schemeClr val="tx2"/>
          </a:solidFill>
          <a:latin typeface="Palatino Linotype" panose="02040502050505030304" pitchFamily="18" charset="0"/>
          <a:ea typeface="+mj-ea"/>
          <a:cs typeface="+mj-cs"/>
        </a:defRPr>
      </a:lvl1pPr>
      <a:lvl2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2pPr>
      <a:lvl3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3pPr>
      <a:lvl4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4pPr>
      <a:lvl5pPr marL="488950" indent="-488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5pPr>
      <a:lvl6pPr marL="985870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6pPr>
      <a:lvl7pPr marL="1482252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7pPr>
      <a:lvl8pPr marL="1978634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8pPr>
      <a:lvl9pPr marL="2475016" indent="-489488" algn="l" rtl="0" fontAlgn="base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Times New Roman" pitchFamily="18" charset="0"/>
        </a:defRPr>
      </a:lvl9pPr>
    </p:titleStyle>
    <p:bodyStyle>
      <a:lvl1pPr marL="379413" indent="-37941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Char char="•"/>
        <a:defRPr sz="30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992188" indent="-487363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600">
          <a:solidFill>
            <a:schemeClr val="tx1"/>
          </a:solidFill>
          <a:latin typeface="Palatino Linotype" panose="02040502050505030304" pitchFamily="18" charset="0"/>
        </a:defRPr>
      </a:lvl2pPr>
      <a:lvl3pPr marL="14890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3pPr>
      <a:lvl4pPr marL="1984375" indent="-371475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–"/>
        <a:defRPr sz="2400">
          <a:solidFill>
            <a:schemeClr val="tx1"/>
          </a:solidFill>
          <a:latin typeface="Palatino Linotype" panose="02040502050505030304" pitchFamily="18" charset="0"/>
        </a:defRPr>
      </a:lvl4pPr>
      <a:lvl5pPr marL="2481263" indent="-363538" algn="l" rtl="0" eaLnBrk="0" fontAlgn="base" hangingPunct="0">
        <a:spcBef>
          <a:spcPts val="300"/>
        </a:spcBef>
        <a:spcAft>
          <a:spcPts val="300"/>
        </a:spcAft>
        <a:buClr>
          <a:schemeClr val="tx2"/>
        </a:buClr>
        <a:buFont typeface="Times New Roman" pitchFamily="18" charset="0"/>
        <a:buChar char="•"/>
        <a:defRPr sz="2400">
          <a:solidFill>
            <a:schemeClr val="tx1"/>
          </a:solidFill>
          <a:latin typeface="Palatino Linotype" panose="02040502050505030304" pitchFamily="18" charset="0"/>
        </a:defRPr>
      </a:lvl5pPr>
      <a:lvl6pPr marL="2978292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6pPr>
      <a:lvl7pPr marL="3474674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7pPr>
      <a:lvl8pPr marL="3971056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8pPr>
      <a:lvl9pPr marL="4467438" indent="-363669" algn="l" rtl="0" fontAlgn="base">
        <a:spcBef>
          <a:spcPct val="45000"/>
        </a:spcBef>
        <a:spcAft>
          <a:spcPct val="20000"/>
        </a:spcAft>
        <a:buClr>
          <a:schemeClr val="tx2"/>
        </a:buClr>
        <a:buFont typeface="Times New Roman" pitchFamily="18" charset="0"/>
        <a:buChar char="•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8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76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14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528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910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292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674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056" algn="l" defTabSz="9927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RzPkK1JQ7c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294857"/>
            <a:ext cx="9388475" cy="848143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43000"/>
            <a:ext cx="10058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300" dirty="0" smtClean="0"/>
              <a:t>Directions: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300" dirty="0" smtClean="0"/>
              <a:t>Take out your HW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300" dirty="0" smtClean="0"/>
              <a:t>Fill out the reflection log for week 4</a:t>
            </a:r>
            <a:endParaRPr lang="en-US" sz="3200" dirty="0" smtClean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31989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Chesapeake Bay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56191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https://www.youtube.com/watch?v=RzPkK1JQ7c8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1828800"/>
            <a:ext cx="941507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57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1" y="1295400"/>
            <a:ext cx="5257800" cy="5629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142" y="1676400"/>
            <a:ext cx="4904342" cy="524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3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258" y="-16042"/>
            <a:ext cx="6747884" cy="74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9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hesapeake b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3" y="470987"/>
            <a:ext cx="9477505" cy="666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991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hesapeake bay cle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911443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0121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042" y="517066"/>
            <a:ext cx="10022305" cy="57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34" y="1219200"/>
            <a:ext cx="9957966" cy="53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3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251" y="1143000"/>
            <a:ext cx="10133651" cy="49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" y="990600"/>
            <a:ext cx="10054251" cy="56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36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10187662" cy="536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53169"/>
            <a:ext cx="8324937" cy="2534246"/>
          </a:xfrm>
        </p:spPr>
        <p:txBody>
          <a:bodyPr>
            <a:noAutofit/>
          </a:bodyPr>
          <a:lstStyle/>
          <a:p>
            <a:r>
              <a:rPr lang="en-US" sz="3600" dirty="0"/>
              <a:t>Follow directions the first time they are given</a:t>
            </a:r>
          </a:p>
          <a:p>
            <a:r>
              <a:rPr lang="en-US" sz="3600" dirty="0"/>
              <a:t>Remain a curse free zone</a:t>
            </a:r>
          </a:p>
          <a:p>
            <a:r>
              <a:rPr lang="en-US" sz="3600" dirty="0"/>
              <a:t>No distractions </a:t>
            </a:r>
          </a:p>
          <a:p>
            <a:pPr lvl="1"/>
            <a:r>
              <a:rPr lang="en-US" sz="3600" dirty="0"/>
              <a:t>No food or drinks</a:t>
            </a:r>
          </a:p>
          <a:p>
            <a:pPr lvl="1"/>
            <a:r>
              <a:rPr lang="en-US" sz="3600" dirty="0"/>
              <a:t>No electronics unless approved</a:t>
            </a:r>
          </a:p>
        </p:txBody>
      </p:sp>
      <p:pic>
        <p:nvPicPr>
          <p:cNvPr id="6146" name="Picture 2" descr="Image result for pathway to suc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85" y="5105400"/>
            <a:ext cx="3150021" cy="18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38579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10" y="990599"/>
            <a:ext cx="9991490" cy="53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39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172" y="990599"/>
            <a:ext cx="10129572" cy="5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3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2980" y="990599"/>
            <a:ext cx="10121379" cy="56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6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100742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65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1741" y="990599"/>
            <a:ext cx="10075858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13" y="990600"/>
            <a:ext cx="10287287" cy="52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18" y="990599"/>
            <a:ext cx="9989282" cy="52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61190"/>
            <a:ext cx="9388475" cy="6354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SWBAT …</a:t>
            </a:r>
          </a:p>
          <a:p>
            <a:r>
              <a:rPr lang="en-US" sz="3200" dirty="0" smtClean="0"/>
              <a:t>Demonstrate their understanding of general chemistry, properties of water, and acids and bases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0498942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1" y="1625601"/>
            <a:ext cx="9103975" cy="3398981"/>
          </a:xfrm>
        </p:spPr>
        <p:txBody>
          <a:bodyPr>
            <a:normAutofit/>
          </a:bodyPr>
          <a:lstStyle/>
          <a:p>
            <a:pPr marL="365775" indent="-365775">
              <a:buFont typeface="+mj-lt"/>
              <a:buAutoNum type="arabicPeriod"/>
            </a:pPr>
            <a:r>
              <a:rPr lang="en-US" sz="3200" dirty="0" smtClean="0"/>
              <a:t>QUIZ</a:t>
            </a:r>
          </a:p>
          <a:p>
            <a:pPr marL="365775" indent="-365775">
              <a:buFont typeface="+mj-lt"/>
              <a:buAutoNum type="arabicPeriod"/>
            </a:pPr>
            <a:r>
              <a:rPr lang="en-US" sz="3200" dirty="0" smtClean="0"/>
              <a:t>Hand back blog</a:t>
            </a:r>
            <a:endParaRPr lang="en-US" sz="3200" dirty="0" smtClean="0"/>
          </a:p>
          <a:p>
            <a:pPr marL="365775" indent="-365775">
              <a:buFont typeface="+mj-lt"/>
              <a:buAutoNum type="arabicPeriod"/>
            </a:pPr>
            <a:r>
              <a:rPr lang="en-US" sz="3200" dirty="0" smtClean="0"/>
              <a:t>Chesapeake Bay Report</a:t>
            </a:r>
            <a:endParaRPr lang="en-US" sz="3200" dirty="0" smtClean="0"/>
          </a:p>
          <a:p>
            <a:pPr marL="365775" indent="-365775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6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5250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NO ELECTRONIC DEVICES</a:t>
            </a:r>
          </a:p>
          <a:p>
            <a:r>
              <a:rPr lang="en-US" dirty="0" smtClean="0"/>
              <a:t>REMAIN SILENT UNTIL EVERYONE IS DONE</a:t>
            </a:r>
          </a:p>
          <a:p>
            <a:r>
              <a:rPr lang="en-US" dirty="0" smtClean="0"/>
              <a:t>EYES ON YOUR OWN PAPER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Do NOT write on the quiz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 on a separate sheet of paper!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 your paper </a:t>
            </a:r>
            <a:r>
              <a:rPr lang="en-US" dirty="0" smtClean="0">
                <a:solidFill>
                  <a:srgbClr val="FF0000"/>
                </a:solidFill>
              </a:rPr>
              <a:t>1-25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Answers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Q#12 = 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Q#22 = B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 descr="Image result for students taking a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3212"/>
            <a:ext cx="3847142" cy="25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96745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1408296"/>
          </a:xfrm>
        </p:spPr>
        <p:txBody>
          <a:bodyPr/>
          <a:lstStyle/>
          <a:p>
            <a:r>
              <a:rPr lang="en-US" sz="4000" dirty="0" smtClean="0"/>
              <a:t>Class average 80%</a:t>
            </a:r>
          </a:p>
          <a:p>
            <a:r>
              <a:rPr lang="en-US" sz="4000" dirty="0" smtClean="0"/>
              <a:t>4 people didn’t turn it in = 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7789948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back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990600"/>
            <a:ext cx="9388475" cy="279329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Average grade on blog</a:t>
            </a:r>
          </a:p>
          <a:p>
            <a:r>
              <a:rPr lang="en-US" sz="4000" dirty="0" smtClean="0"/>
              <a:t>Period 1: 81%</a:t>
            </a:r>
          </a:p>
          <a:p>
            <a:r>
              <a:rPr lang="en-US" sz="4000" dirty="0" smtClean="0"/>
              <a:t>Period 2: 66%</a:t>
            </a:r>
          </a:p>
          <a:p>
            <a:r>
              <a:rPr lang="en-US" sz="4000" dirty="0" smtClean="0"/>
              <a:t>Period 4: 70%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582882"/>
      </p:ext>
    </p:ext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765043"/>
          </a:xfrm>
        </p:spPr>
        <p:txBody>
          <a:bodyPr/>
          <a:lstStyle/>
          <a:p>
            <a:r>
              <a:rPr lang="en-US" sz="4800" dirty="0" smtClean="0"/>
              <a:t>Importance of water for our body</a:t>
            </a:r>
            <a:endParaRPr lang="en-US" sz="4800" dirty="0"/>
          </a:p>
        </p:txBody>
      </p:sp>
      <p:pic>
        <p:nvPicPr>
          <p:cNvPr id="3074" name="Picture 2" descr="Image result for importance of wa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6172690" cy="64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3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80963"/>
            <a:ext cx="9388475" cy="1596040"/>
          </a:xfrm>
        </p:spPr>
        <p:txBody>
          <a:bodyPr/>
          <a:lstStyle/>
          <a:p>
            <a:r>
              <a:rPr lang="en-US" dirty="0" smtClean="0"/>
              <a:t>Importance of water for human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2" y="1665113"/>
            <a:ext cx="9388475" cy="3793564"/>
          </a:xfrm>
        </p:spPr>
        <p:txBody>
          <a:bodyPr/>
          <a:lstStyle/>
          <a:p>
            <a:r>
              <a:rPr lang="en-US" dirty="0" smtClean="0"/>
              <a:t>Household purposes</a:t>
            </a:r>
          </a:p>
          <a:p>
            <a:r>
              <a:rPr lang="en-US" dirty="0" smtClean="0"/>
              <a:t>Agriculture</a:t>
            </a:r>
          </a:p>
          <a:p>
            <a:r>
              <a:rPr lang="en-US" dirty="0" smtClean="0"/>
              <a:t>Industry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Recreation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result for why do humans use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84" y="1701322"/>
            <a:ext cx="5029200" cy="54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67097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  <p:tag name="ISGAMESHOW" val="False"/>
</p:tagLst>
</file>

<file path=ppt/theme/theme1.xml><?xml version="1.0" encoding="utf-8"?>
<a:theme xmlns:a="http://schemas.openxmlformats.org/drawingml/2006/main" name="Biology">
  <a:themeElements>
    <a:clrScheme name="C6eActiveLectureQuestions 14">
      <a:dk1>
        <a:srgbClr val="000000"/>
      </a:dk1>
      <a:lt1>
        <a:srgbClr val="FFFFFF"/>
      </a:lt1>
      <a:dk2>
        <a:srgbClr val="333399"/>
      </a:dk2>
      <a:lt2>
        <a:srgbClr val="000000"/>
      </a:lt2>
      <a:accent1>
        <a:srgbClr val="B7DAB8"/>
      </a:accent1>
      <a:accent2>
        <a:srgbClr val="005472"/>
      </a:accent2>
      <a:accent3>
        <a:srgbClr val="FFFFFF"/>
      </a:accent3>
      <a:accent4>
        <a:srgbClr val="000000"/>
      </a:accent4>
      <a:accent5>
        <a:srgbClr val="D8EAD8"/>
      </a:accent5>
      <a:accent6>
        <a:srgbClr val="004B67"/>
      </a:accent6>
      <a:hlink>
        <a:srgbClr val="009999"/>
      </a:hlink>
      <a:folHlink>
        <a:srgbClr val="99CC00"/>
      </a:folHlink>
    </a:clrScheme>
    <a:fontScheme name="C6eActiveLectureQuestion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6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6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6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38061</TotalTime>
  <Words>181</Words>
  <Application>Microsoft Office PowerPoint</Application>
  <PresentationFormat>Custom</PresentationFormat>
  <Paragraphs>48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Palatino Linotype</vt:lpstr>
      <vt:lpstr>Times New Roman</vt:lpstr>
      <vt:lpstr>Biology</vt:lpstr>
      <vt:lpstr>Do Now</vt:lpstr>
      <vt:lpstr>Pathway to Success</vt:lpstr>
      <vt:lpstr>Objective</vt:lpstr>
      <vt:lpstr>Agenda</vt:lpstr>
      <vt:lpstr>Quiz expectations</vt:lpstr>
      <vt:lpstr>Characteristics of Living Lab</vt:lpstr>
      <vt:lpstr>Hand back blog</vt:lpstr>
      <vt:lpstr>Importance of water for our body</vt:lpstr>
      <vt:lpstr>Importance of water for human society</vt:lpstr>
      <vt:lpstr>Chesapeake Bay Report</vt:lpstr>
      <vt:lpstr>Bay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Benjamin Cummings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slide</dc:title>
  <dc:creator>James Dauray</dc:creator>
  <cp:lastModifiedBy>BoYa</cp:lastModifiedBy>
  <cp:revision>476</cp:revision>
  <dcterms:created xsi:type="dcterms:W3CDTF">2002-07-11T17:04:39Z</dcterms:created>
  <dcterms:modified xsi:type="dcterms:W3CDTF">2019-09-27T16:19:20Z</dcterms:modified>
</cp:coreProperties>
</file>