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0B1-38CF-47D3-BF4A-048427B97E25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77F-D158-44E1-88AA-D8384DED3D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0B1-38CF-47D3-BF4A-048427B97E25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77F-D158-44E1-88AA-D8384DED3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0B1-38CF-47D3-BF4A-048427B97E25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77F-D158-44E1-88AA-D8384DED3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0B1-38CF-47D3-BF4A-048427B97E25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77F-D158-44E1-88AA-D8384DED3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0B1-38CF-47D3-BF4A-048427B97E25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77F-D158-44E1-88AA-D8384DED3D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0B1-38CF-47D3-BF4A-048427B97E25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77F-D158-44E1-88AA-D8384DED3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0B1-38CF-47D3-BF4A-048427B97E25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77F-D158-44E1-88AA-D8384DED3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0B1-38CF-47D3-BF4A-048427B97E25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77F-D158-44E1-88AA-D8384DED3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0B1-38CF-47D3-BF4A-048427B97E25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77F-D158-44E1-88AA-D8384DED3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0B1-38CF-47D3-BF4A-048427B97E25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77F-D158-44E1-88AA-D8384DED3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0B1-38CF-47D3-BF4A-048427B97E25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C4377F-D158-44E1-88AA-D8384DED3D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7300B1-38CF-47D3-BF4A-048427B97E25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C4377F-D158-44E1-88AA-D8384DED3DD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Aquatic Biomes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ka: Wet Homes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5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Societal forces creating “</a:t>
            </a:r>
            <a:r>
              <a:rPr lang="en-US" dirty="0" err="1" smtClean="0"/>
              <a:t>exurbanization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Historically, people settled in towns and cities, as that is where they could find employment and housing.</a:t>
            </a:r>
          </a:p>
          <a:p>
            <a:r>
              <a:rPr lang="en-US" dirty="0" smtClean="0"/>
              <a:t>In the last several decades, there has been a large-scale flight of residents from cities to suburbs.</a:t>
            </a:r>
          </a:p>
          <a:p>
            <a:r>
              <a:rPr lang="en-US" dirty="0" smtClean="0"/>
              <a:t>What types of advances, technologies allowed this to occur?</a:t>
            </a:r>
          </a:p>
          <a:p>
            <a:r>
              <a:rPr lang="en-US" dirty="0" smtClean="0"/>
              <a:t>What attitudes fostered a sense of needing to leave a city?</a:t>
            </a:r>
          </a:p>
          <a:p>
            <a:r>
              <a:rPr lang="en-US" dirty="0" smtClean="0"/>
              <a:t>Baltimore census – 1950: 950,000, 2010: 621,001</a:t>
            </a:r>
          </a:p>
          <a:p>
            <a:r>
              <a:rPr lang="en-US" dirty="0" smtClean="0"/>
              <a:t>Recently, Baltimore City has seen the drop in population halt, while the number of taxpaying households has increased.  </a:t>
            </a:r>
          </a:p>
          <a:p>
            <a:r>
              <a:rPr lang="en-US" dirty="0" smtClean="0"/>
              <a:t>Explain that.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0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Standing Freshwater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There are 4 zones associated with standing freshwater.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784673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1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Marine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/>
              <a:t>There </a:t>
            </a:r>
            <a:r>
              <a:rPr lang="en-US" dirty="0" smtClean="0"/>
              <a:t>is a similar arrangement in saltwater.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8534400" cy="506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how the 4 zones of Standing Freshwater are quite similar to the 4 zone of the Ocean.</a:t>
            </a:r>
          </a:p>
          <a:p>
            <a:r>
              <a:rPr lang="en-US" dirty="0" smtClean="0"/>
              <a:t>Compare the 2 biomes and note which Standing Freshwater zone matches which Oceanic zone.</a:t>
            </a:r>
          </a:p>
        </p:txBody>
      </p:sp>
    </p:spTree>
    <p:extLst>
      <p:ext uri="{BB962C8B-B14F-4D97-AF65-F5344CB8AC3E}">
        <p14:creationId xmlns:p14="http://schemas.microsoft.com/office/powerpoint/2010/main" val="41046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Water is classified as:</a:t>
            </a:r>
          </a:p>
          <a:p>
            <a:pPr lvl="1"/>
            <a:r>
              <a:rPr lang="en-US" sz="4000" dirty="0" smtClean="0"/>
              <a:t>Freshwater (&lt;0.05% salinity)</a:t>
            </a:r>
          </a:p>
          <a:p>
            <a:pPr lvl="1"/>
            <a:r>
              <a:rPr lang="en-US" sz="4000" dirty="0" smtClean="0"/>
              <a:t>Brackish (0.05 – 3</a:t>
            </a:r>
            <a:r>
              <a:rPr lang="en-US" sz="4000" dirty="0"/>
              <a:t>% salinity)</a:t>
            </a:r>
            <a:endParaRPr lang="en-US" sz="4000" dirty="0" smtClean="0"/>
          </a:p>
          <a:p>
            <a:pPr lvl="1"/>
            <a:r>
              <a:rPr lang="en-US" sz="4000" dirty="0" smtClean="0"/>
              <a:t>Saline (3 – 5</a:t>
            </a:r>
            <a:r>
              <a:rPr lang="en-US" sz="4000" dirty="0"/>
              <a:t>% salinity)</a:t>
            </a:r>
            <a:endParaRPr lang="en-US" sz="4000" dirty="0" smtClean="0"/>
          </a:p>
          <a:p>
            <a:pPr lvl="1"/>
            <a:r>
              <a:rPr lang="en-US" sz="4000" dirty="0" smtClean="0"/>
              <a:t>Brine (&gt;5</a:t>
            </a:r>
            <a:r>
              <a:rPr lang="en-US" sz="4000" dirty="0"/>
              <a:t>% salinity)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0042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 of Water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4953000" cy="4953000"/>
          </a:xfrm>
        </p:spPr>
      </p:pic>
    </p:spTree>
    <p:extLst>
      <p:ext uri="{BB962C8B-B14F-4D97-AF65-F5344CB8AC3E}">
        <p14:creationId xmlns:p14="http://schemas.microsoft.com/office/powerpoint/2010/main" val="15647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 smtClean="0"/>
              <a:t>Freshwater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Freshwater can be found as </a:t>
            </a:r>
            <a:r>
              <a:rPr lang="en-US" i="1" dirty="0" smtClean="0"/>
              <a:t>flowing</a:t>
            </a:r>
            <a:r>
              <a:rPr lang="en-US" dirty="0" smtClean="0"/>
              <a:t> (in rivers and streams) or </a:t>
            </a:r>
            <a:r>
              <a:rPr lang="en-US" i="1" dirty="0" smtClean="0"/>
              <a:t>standing</a:t>
            </a:r>
            <a:r>
              <a:rPr lang="en-US" dirty="0" smtClean="0"/>
              <a:t> (in lakes and ponds).</a:t>
            </a:r>
          </a:p>
          <a:p>
            <a:r>
              <a:rPr lang="en-US" dirty="0" smtClean="0"/>
              <a:t>Flowing freshwater characteristics vary greatly over the course of a tributary.</a:t>
            </a:r>
          </a:p>
          <a:p>
            <a:r>
              <a:rPr lang="en-US" dirty="0" smtClean="0"/>
              <a:t>Near the </a:t>
            </a:r>
            <a:r>
              <a:rPr lang="en-US" i="1" dirty="0" smtClean="0"/>
              <a:t>source</a:t>
            </a:r>
            <a:r>
              <a:rPr lang="en-US" dirty="0" smtClean="0"/>
              <a:t> (headwaters), the water tends to be swift, cold, and high in dissolved oxygen.</a:t>
            </a:r>
          </a:p>
          <a:p>
            <a:r>
              <a:rPr lang="en-US" dirty="0" smtClean="0"/>
              <a:t>As the water flows downward, smaller streams join to form larger streams and rivers.  </a:t>
            </a:r>
          </a:p>
          <a:p>
            <a:r>
              <a:rPr lang="en-US" dirty="0" smtClean="0"/>
              <a:t>Water in larger rivers flows more slowly.</a:t>
            </a:r>
          </a:p>
          <a:p>
            <a:r>
              <a:rPr lang="en-US" dirty="0" smtClean="0"/>
              <a:t>What happens to the temperature of the water in a river as the flow rate drops?</a:t>
            </a:r>
          </a:p>
          <a:p>
            <a:r>
              <a:rPr lang="en-US" dirty="0" smtClean="0"/>
              <a:t>As a result, what happens to the DO?</a:t>
            </a:r>
          </a:p>
          <a:p>
            <a:r>
              <a:rPr lang="en-US" dirty="0" smtClean="0"/>
              <a:t>Take note of how </a:t>
            </a:r>
            <a:r>
              <a:rPr lang="en-US" smtClean="0"/>
              <a:t>each characteristic of </a:t>
            </a:r>
            <a:r>
              <a:rPr lang="en-US" dirty="0"/>
              <a:t>F</a:t>
            </a:r>
            <a:r>
              <a:rPr lang="en-US" dirty="0" smtClean="0"/>
              <a:t>lowing Freshwater changes as the water flows from the source to the mouth.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1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58" y="3581400"/>
            <a:ext cx="5091517" cy="31146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1"/>
            <a:ext cx="4419600" cy="3535680"/>
          </a:xfrm>
        </p:spPr>
      </p:pic>
    </p:spTree>
    <p:extLst>
      <p:ext uri="{BB962C8B-B14F-4D97-AF65-F5344CB8AC3E}">
        <p14:creationId xmlns:p14="http://schemas.microsoft.com/office/powerpoint/2010/main" val="10188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in rivers and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 near headwaters tolerate cold temps and have high DO demand.</a:t>
            </a:r>
          </a:p>
          <a:p>
            <a:r>
              <a:rPr lang="en-US" dirty="0" smtClean="0"/>
              <a:t>They tend to have streamlined bodies and are strong swimmers.</a:t>
            </a:r>
          </a:p>
          <a:p>
            <a:r>
              <a:rPr lang="en-US" dirty="0" smtClean="0"/>
              <a:t>Examples include trout, char, and grayling.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24400"/>
            <a:ext cx="2780514" cy="1857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36" y="4724400"/>
            <a:ext cx="2895600" cy="1922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28" y="4707424"/>
            <a:ext cx="2838624" cy="189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3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Trophic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Producers – algae and phytoplankton</a:t>
            </a:r>
          </a:p>
          <a:p>
            <a:r>
              <a:rPr lang="en-US" sz="3600" dirty="0" smtClean="0"/>
              <a:t>Primary consumers – zooplankton and small fish</a:t>
            </a:r>
          </a:p>
          <a:p>
            <a:r>
              <a:rPr lang="en-US" sz="3600" dirty="0" smtClean="0"/>
              <a:t>Secondary consumers – large predators</a:t>
            </a:r>
          </a:p>
          <a:p>
            <a:r>
              <a:rPr lang="en-US" sz="3600" dirty="0" smtClean="0"/>
              <a:t>Tertiary consumers – rarely found in freshwater streams and rivers.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Threats to freshwater streams and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introduces sediment, which will cloud the water (increase turbidity), thus reducing photosynthesis.</a:t>
            </a:r>
          </a:p>
          <a:p>
            <a:r>
              <a:rPr lang="en-US" dirty="0" smtClean="0"/>
              <a:t>Development creates additional amounts of runoff, which causes extreme fluctuations in flow volume.</a:t>
            </a:r>
          </a:p>
          <a:p>
            <a:r>
              <a:rPr lang="en-US" dirty="0" smtClean="0"/>
              <a:t>Deforestation removes tree canopy, which allows sun to warm water.</a:t>
            </a:r>
          </a:p>
          <a:p>
            <a:r>
              <a:rPr lang="en-US" dirty="0" smtClean="0"/>
              <a:t>As a result of these changes, fish species face three choices – move, adapt, or die.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Sedimentation due to development in Chesapeake Bay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3429000" cy="430911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3251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5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473</Words>
  <Application>Microsoft Office PowerPoint</Application>
  <PresentationFormat>On-screen Show (4:3)</PresentationFormat>
  <Paragraphs>49</Paragraphs>
  <Slides>13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Aquatic Biomes</vt:lpstr>
      <vt:lpstr>Water</vt:lpstr>
      <vt:lpstr>Distribution of Water</vt:lpstr>
      <vt:lpstr>Freshwater</vt:lpstr>
      <vt:lpstr>Comparison</vt:lpstr>
      <vt:lpstr>Wildlife in rivers and streams</vt:lpstr>
      <vt:lpstr>Stream Trophic levels</vt:lpstr>
      <vt:lpstr>Threats to freshwater streams and rivers</vt:lpstr>
      <vt:lpstr>Sedimentation due to development in Chesapeake Bay</vt:lpstr>
      <vt:lpstr>Societal forces creating “exurbanization”</vt:lpstr>
      <vt:lpstr>Standing Freshwater</vt:lpstr>
      <vt:lpstr>Marine zones</vt:lpstr>
      <vt:lpstr>Similarities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Biomes</dc:title>
  <dc:creator>Administrator</dc:creator>
  <cp:lastModifiedBy>Administrator</cp:lastModifiedBy>
  <cp:revision>10</cp:revision>
  <dcterms:created xsi:type="dcterms:W3CDTF">2015-01-05T15:29:40Z</dcterms:created>
  <dcterms:modified xsi:type="dcterms:W3CDTF">2019-04-04T15:05:28Z</dcterms:modified>
</cp:coreProperties>
</file>