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73" r:id="rId3"/>
    <p:sldMasterId id="2147483700" r:id="rId4"/>
    <p:sldMasterId id="2147483703" r:id="rId5"/>
  </p:sldMasterIdLst>
  <p:notesMasterIdLst>
    <p:notesMasterId r:id="rId16"/>
  </p:notesMasterIdLst>
  <p:handoutMasterIdLst>
    <p:handoutMasterId r:id="rId17"/>
  </p:handoutMasterIdLst>
  <p:sldIdLst>
    <p:sldId id="269" r:id="rId6"/>
    <p:sldId id="257" r:id="rId7"/>
    <p:sldId id="262" r:id="rId8"/>
    <p:sldId id="263" r:id="rId9"/>
    <p:sldId id="261" r:id="rId10"/>
    <p:sldId id="258" r:id="rId11"/>
    <p:sldId id="265" r:id="rId12"/>
    <p:sldId id="264" r:id="rId13"/>
    <p:sldId id="266" r:id="rId14"/>
    <p:sldId id="25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liot Mork" initials="E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FF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482" autoAdjust="0"/>
  </p:normalViewPr>
  <p:slideViewPr>
    <p:cSldViewPr>
      <p:cViewPr varScale="1">
        <p:scale>
          <a:sx n="82" d="100"/>
          <a:sy n="82" d="100"/>
        </p:scale>
        <p:origin x="121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1" d="100"/>
          <a:sy n="101" d="100"/>
        </p:scale>
        <p:origin x="-72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r>
              <a:rPr lang="en-US"/>
              <a:t>Energy Sources</a:t>
            </a:r>
          </a:p>
        </p:txBody>
      </p:sp>
      <p:sp>
        <p:nvSpPr>
          <p:cNvPr id="3079" name="Rectangle 7"/>
          <p:cNvSpPr>
            <a:spLocks noGrp="1" noChangeArrowheads="1"/>
          </p:cNvSpPr>
          <p:nvPr>
            <p:ph type="dt" sz="quarter" idx="1"/>
          </p:nvPr>
        </p:nvSpPr>
        <p:spPr bwMode="auto">
          <a:xfrm>
            <a:off x="37338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cs typeface="+mn-cs"/>
              </a:defRPr>
            </a:lvl1pPr>
          </a:lstStyle>
          <a:p>
            <a:pPr>
              <a:defRPr/>
            </a:pPr>
            <a:r>
              <a:rPr lang="en-US"/>
              <a:t>Principles of Engineering</a:t>
            </a:r>
          </a:p>
          <a:p>
            <a:pPr>
              <a:defRPr/>
            </a:pPr>
            <a:r>
              <a:rPr lang="en-US"/>
              <a:t>Unit 1 – Lesson 1.2 – Energy Sources</a:t>
            </a:r>
          </a:p>
        </p:txBody>
      </p:sp>
      <p:sp>
        <p:nvSpPr>
          <p:cNvPr id="3080" name="Rectangle 8"/>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mn-ea"/>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2010</a:t>
            </a:r>
          </a:p>
          <a:p>
            <a:pPr>
              <a:defRPr/>
            </a:pPr>
            <a:endParaRPr lang="en-US"/>
          </a:p>
        </p:txBody>
      </p:sp>
      <p:sp>
        <p:nvSpPr>
          <p:cNvPr id="3081" name="Rectangle 9"/>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mn-cs"/>
              </a:defRPr>
            </a:lvl1pPr>
          </a:lstStyle>
          <a:p>
            <a:pPr>
              <a:defRPr/>
            </a:pPr>
            <a:fld id="{40C60320-A6DF-9045-8EB3-AA6A66E68B36}" type="slidenum">
              <a:rPr lang="en-US"/>
              <a:pPr>
                <a:defRPr/>
              </a:pPr>
              <a:t>‹#›</a:t>
            </a:fld>
            <a:endParaRPr lang="en-US"/>
          </a:p>
        </p:txBody>
      </p:sp>
    </p:spTree>
    <p:extLst>
      <p:ext uri="{BB962C8B-B14F-4D97-AF65-F5344CB8AC3E}">
        <p14:creationId xmlns:p14="http://schemas.microsoft.com/office/powerpoint/2010/main" val="189693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6" name="Rectangle 8"/>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r>
              <a:rPr lang="en-US"/>
              <a:t>Energy Sources</a:t>
            </a:r>
          </a:p>
        </p:txBody>
      </p:sp>
      <p:sp>
        <p:nvSpPr>
          <p:cNvPr id="22537" name="Rectangle 9"/>
          <p:cNvSpPr>
            <a:spLocks noGrp="1" noChangeArrowheads="1"/>
          </p:cNvSpPr>
          <p:nvPr>
            <p:ph type="dt" sz="quarter" idx="1"/>
          </p:nvPr>
        </p:nvSpPr>
        <p:spPr bwMode="auto">
          <a:xfrm>
            <a:off x="37338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cs typeface="+mn-cs"/>
              </a:defRPr>
            </a:lvl1pPr>
          </a:lstStyle>
          <a:p>
            <a:pPr>
              <a:defRPr/>
            </a:pPr>
            <a:r>
              <a:rPr lang="en-US"/>
              <a:t>Principles of Engineering</a:t>
            </a:r>
          </a:p>
          <a:p>
            <a:pPr>
              <a:defRPr/>
            </a:pPr>
            <a:r>
              <a:rPr lang="en-US"/>
              <a:t>Unit 1 – Lesson 1.2 – Energy Sources</a:t>
            </a:r>
          </a:p>
        </p:txBody>
      </p:sp>
      <p:sp>
        <p:nvSpPr>
          <p:cNvPr id="2" name="Rectangle 10"/>
          <p:cNvSpPr>
            <a:spLocks noChangeArrowheads="1"/>
          </p:cNvSpPr>
          <p:nvPr/>
        </p:nvSpPr>
        <p:spPr bwMode="auto">
          <a:xfrm>
            <a:off x="0" y="87630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endParaRPr lang="en-US" sz="1200"/>
          </a:p>
          <a:p>
            <a:pPr eaLnBrk="0" hangingPunct="0"/>
            <a:endParaRPr lang="en-US" sz="1200"/>
          </a:p>
          <a:p>
            <a:pPr eaLnBrk="0" hangingPunct="0"/>
            <a:endParaRPr lang="en-US" sz="1200"/>
          </a:p>
          <a:p>
            <a:endParaRPr lang="en-US" sz="1200"/>
          </a:p>
          <a:p>
            <a:endParaRPr lang="en-US" sz="1200"/>
          </a:p>
          <a:p>
            <a:pPr eaLnBrk="0" hangingPunct="0"/>
            <a:r>
              <a:rPr lang="en-US" sz="1200"/>
              <a:t>Project Lead The Way, Inc.</a:t>
            </a:r>
            <a:endParaRPr lang="en-US" sz="1200" baseline="30000">
              <a:cs typeface="Arial" charset="0"/>
            </a:endParaRPr>
          </a:p>
          <a:p>
            <a:pPr eaLnBrk="0" hangingPunct="0"/>
            <a:r>
              <a:rPr lang="en-US" sz="1200">
                <a:cs typeface="Arial" charset="0"/>
              </a:rPr>
              <a:t>Copyright 2010</a:t>
            </a:r>
          </a:p>
          <a:p>
            <a:endParaRPr lang="en-US" sz="1200"/>
          </a:p>
        </p:txBody>
      </p:sp>
      <p:sp>
        <p:nvSpPr>
          <p:cNvPr id="22534" name="Rectangle 11"/>
          <p:cNvSpPr>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fld id="{32FC96E6-DEB1-3049-BA81-862CF97DE10E}" type="slidenum">
              <a:rPr lang="en-US" sz="1200"/>
              <a:pPr algn="r"/>
              <a:t>‹#›</a:t>
            </a:fld>
            <a:endParaRPr lang="en-US" sz="1200"/>
          </a:p>
        </p:txBody>
      </p:sp>
    </p:spTree>
    <p:extLst>
      <p:ext uri="{BB962C8B-B14F-4D97-AF65-F5344CB8AC3E}">
        <p14:creationId xmlns:p14="http://schemas.microsoft.com/office/powerpoint/2010/main" val="1622020761"/>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
        <p:nvSpPr>
          <p:cNvPr id="26627"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26628"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Tree>
    <p:extLst>
      <p:ext uri="{BB962C8B-B14F-4D97-AF65-F5344CB8AC3E}">
        <p14:creationId xmlns:p14="http://schemas.microsoft.com/office/powerpoint/2010/main" val="362657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28674"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28675"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Most of our energy needs are currently met by using fossil fuels. </a:t>
            </a:r>
          </a:p>
        </p:txBody>
      </p:sp>
    </p:spTree>
    <p:extLst>
      <p:ext uri="{BB962C8B-B14F-4D97-AF65-F5344CB8AC3E}">
        <p14:creationId xmlns:p14="http://schemas.microsoft.com/office/powerpoint/2010/main" val="1006233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30722"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3072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Tree>
    <p:extLst>
      <p:ext uri="{BB962C8B-B14F-4D97-AF65-F5344CB8AC3E}">
        <p14:creationId xmlns:p14="http://schemas.microsoft.com/office/powerpoint/2010/main" val="1424247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32770"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3277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Animals have been used throughout history to perform work and in some countries still provide power. This is especially true for field work.</a:t>
            </a:r>
          </a:p>
          <a:p>
            <a:pPr eaLnBrk="1" hangingPunct="1"/>
            <a:r>
              <a:rPr lang="en-US"/>
              <a:t>Energy from food supplies humans and animals with the necessary energy.</a:t>
            </a:r>
          </a:p>
          <a:p>
            <a:pPr eaLnBrk="1" hangingPunct="1"/>
            <a:r>
              <a:rPr lang="en-US"/>
              <a:t>Biomass includes plant materials and animal waste used especially as a source of fuel. Historically, burning wood has been the most common method of using plant material for fuel. Fuel that is used for transportation is generally referred to as biofuel.</a:t>
            </a:r>
          </a:p>
          <a:p>
            <a:pPr eaLnBrk="1" hangingPunct="1"/>
            <a:r>
              <a:rPr lang="en-US"/>
              <a:t>Ethanol that comes from crops like corn and sugar cane can be used as fuel in internal combustion engines. Ethanol fuel can be purchased at several pumps as E85, which means that 85% ethanol and 15% gasoline comprise the fuel. </a:t>
            </a:r>
          </a:p>
          <a:p>
            <a:pPr eaLnBrk="1" hangingPunct="1"/>
            <a:r>
              <a:rPr lang="en-US"/>
              <a:t>Methanol can be made from coal or biomass substances. </a:t>
            </a:r>
          </a:p>
          <a:p>
            <a:pPr eaLnBrk="1" hangingPunct="1"/>
            <a:endParaRPr lang="en-US"/>
          </a:p>
          <a:p>
            <a:pPr eaLnBrk="1" hangingPunct="1"/>
            <a:endParaRPr lang="en-US"/>
          </a:p>
        </p:txBody>
      </p:sp>
    </p:spTree>
    <p:extLst>
      <p:ext uri="{BB962C8B-B14F-4D97-AF65-F5344CB8AC3E}">
        <p14:creationId xmlns:p14="http://schemas.microsoft.com/office/powerpoint/2010/main" val="3155895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34818"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34819"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Hydroelectric energy production uses the flow of water from waterfalls and dams to produce electricity.</a:t>
            </a:r>
          </a:p>
          <a:p>
            <a:pPr eaLnBrk="1" hangingPunct="1"/>
            <a:endParaRPr lang="en-US"/>
          </a:p>
          <a:p>
            <a:pPr eaLnBrk="1" hangingPunct="1"/>
            <a:r>
              <a:rPr lang="en-US"/>
              <a:t>The incoming and outgoing tide caused by the gravitational pull from the moon can be used in two ways. One is to simply harness the energy as it flows in and out. Another is to capture the water with a dam at high tide and then release its potential energy in a controlled fashion, much like a facility would operate a reservoir.</a:t>
            </a:r>
          </a:p>
        </p:txBody>
      </p:sp>
    </p:spTree>
    <p:extLst>
      <p:ext uri="{BB962C8B-B14F-4D97-AF65-F5344CB8AC3E}">
        <p14:creationId xmlns:p14="http://schemas.microsoft.com/office/powerpoint/2010/main" val="1398156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36866"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36867"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This image represents one use of geothermal energy. Geothermal energy can be used in many different capacities. It can be used to provide electricity through power plants, the heat can be used directly, or heat pumps can be used to heat spaces or water</a:t>
            </a:r>
            <a:r>
              <a:rPr lang="en-US" dirty="0" smtClean="0"/>
              <a:t>.</a:t>
            </a:r>
          </a:p>
          <a:p>
            <a:pPr eaLnBrk="1" hangingPunct="1"/>
            <a:endParaRPr lang="en-US" dirty="0" smtClean="0"/>
          </a:p>
          <a:p>
            <a:pPr eaLnBrk="1" hangingPunct="1"/>
            <a:r>
              <a:rPr lang="en-US" dirty="0" smtClean="0"/>
              <a:t>The</a:t>
            </a:r>
            <a:r>
              <a:rPr lang="en-US" baseline="0" dirty="0" smtClean="0"/>
              <a:t> sort of “hot” geothermal shown in this slide is only available west of the Rocky Mountains, for U.S. landmass.  There, the crust is thinner.  In hot </a:t>
            </a:r>
            <a:r>
              <a:rPr lang="en-US" baseline="0" dirty="0" err="1" smtClean="0"/>
              <a:t>geotermal</a:t>
            </a:r>
            <a:r>
              <a:rPr lang="en-US" baseline="0" dirty="0" smtClean="0"/>
              <a:t> applications, wells are about 1 km deep.  </a:t>
            </a:r>
          </a:p>
          <a:p>
            <a:pPr eaLnBrk="1" hangingPunct="1"/>
            <a:endParaRPr lang="en-US" baseline="0" dirty="0" smtClean="0"/>
          </a:p>
          <a:p>
            <a:pPr eaLnBrk="1" hangingPunct="1"/>
            <a:r>
              <a:rPr lang="en-US" baseline="0" dirty="0" smtClean="0"/>
              <a:t>East of the Rockies, it is not feasible to drill deep enough to access hot underground temperatures.   However, it is common to use “earth-coupled” </a:t>
            </a:r>
            <a:r>
              <a:rPr lang="en-US" baseline="0" dirty="0" err="1" smtClean="0"/>
              <a:t>heatpumps</a:t>
            </a:r>
            <a:r>
              <a:rPr lang="en-US" baseline="0" dirty="0" smtClean="0"/>
              <a:t>, which take advantage of the relatively constant ground temperature a mere 3-10 feet below ground.   This cannot be used as source of electricity generation like hot geothermal reservoirs; instead, these systems use electricity from another source to pump water through pipes laid shallowly in the ground, thereby moving 3 to 4 units of heat energy in or out of a building for every one unit of electrical energy consumed.</a:t>
            </a:r>
            <a:endParaRPr lang="en-US" dirty="0"/>
          </a:p>
        </p:txBody>
      </p:sp>
    </p:spTree>
    <p:extLst>
      <p:ext uri="{BB962C8B-B14F-4D97-AF65-F5344CB8AC3E}">
        <p14:creationId xmlns:p14="http://schemas.microsoft.com/office/powerpoint/2010/main" val="64066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38914"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38915"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Wind energy turns turbines to create electricity. </a:t>
            </a:r>
          </a:p>
        </p:txBody>
      </p:sp>
    </p:spTree>
    <p:extLst>
      <p:ext uri="{BB962C8B-B14F-4D97-AF65-F5344CB8AC3E}">
        <p14:creationId xmlns:p14="http://schemas.microsoft.com/office/powerpoint/2010/main" val="1098818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40962"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4096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Solar energy can be concentrated to provide enough heat to power a generator.</a:t>
            </a:r>
          </a:p>
          <a:p>
            <a:pPr eaLnBrk="1" hangingPunct="1"/>
            <a:r>
              <a:rPr lang="en-US"/>
              <a:t>Photovoltaic cells can be put on a roof to generate electricity. They also power many devices sent into space.</a:t>
            </a:r>
          </a:p>
          <a:p>
            <a:pPr eaLnBrk="1" hangingPunct="1"/>
            <a:r>
              <a:rPr lang="en-US"/>
              <a:t>The image at bottom left shows a solar tower that concentrates the sun</a:t>
            </a:r>
            <a:r>
              <a:rPr lang="ja-JP" altLang="en-US"/>
              <a:t>’</a:t>
            </a:r>
            <a:r>
              <a:rPr lang="en-US" altLang="ja-JP"/>
              <a:t>s rays to produce steam. That steam then powers a generator. The solar tower is called PS10.</a:t>
            </a:r>
          </a:p>
          <a:p>
            <a:pPr eaLnBrk="1" hangingPunct="1"/>
            <a:endParaRPr lang="en-US"/>
          </a:p>
          <a:p>
            <a:pPr eaLnBrk="1" hangingPunct="1"/>
            <a:endParaRPr lang="en-US"/>
          </a:p>
          <a:p>
            <a:pPr eaLnBrk="1" hangingPunct="1"/>
            <a:endParaRPr lang="en-US"/>
          </a:p>
          <a:p>
            <a:pPr eaLnBrk="1" hangingPunct="1"/>
            <a:endParaRPr lang="en-US"/>
          </a:p>
        </p:txBody>
      </p:sp>
    </p:spTree>
    <p:extLst>
      <p:ext uri="{BB962C8B-B14F-4D97-AF65-F5344CB8AC3E}">
        <p14:creationId xmlns:p14="http://schemas.microsoft.com/office/powerpoint/2010/main" val="553209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50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
        <p:nvSpPr>
          <p:cNvPr id="45059"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45060"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Tree>
    <p:extLst>
      <p:ext uri="{BB962C8B-B14F-4D97-AF65-F5344CB8AC3E}">
        <p14:creationId xmlns:p14="http://schemas.microsoft.com/office/powerpoint/2010/main" val="1784180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8311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122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5863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85DEA7-CC86-444E-822D-31F8D1B1CA13}" type="slidenum">
              <a:rPr lang="en-US"/>
              <a:pPr>
                <a:defRPr/>
              </a:pPr>
              <a:t>‹#›</a:t>
            </a:fld>
            <a:endParaRPr lang="en-US"/>
          </a:p>
        </p:txBody>
      </p:sp>
    </p:spTree>
    <p:extLst>
      <p:ext uri="{BB962C8B-B14F-4D97-AF65-F5344CB8AC3E}">
        <p14:creationId xmlns:p14="http://schemas.microsoft.com/office/powerpoint/2010/main" val="713429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88DC51-308D-4945-B9BC-0BD384C4EF48}" type="slidenum">
              <a:rPr lang="en-US"/>
              <a:pPr>
                <a:defRPr/>
              </a:pPr>
              <a:t>‹#›</a:t>
            </a:fld>
            <a:endParaRPr lang="en-US"/>
          </a:p>
        </p:txBody>
      </p:sp>
    </p:spTree>
    <p:extLst>
      <p:ext uri="{BB962C8B-B14F-4D97-AF65-F5344CB8AC3E}">
        <p14:creationId xmlns:p14="http://schemas.microsoft.com/office/powerpoint/2010/main" val="2506239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FC05FA-5BE4-8848-9443-BD486204D150}" type="slidenum">
              <a:rPr lang="en-US"/>
              <a:pPr>
                <a:defRPr/>
              </a:pPr>
              <a:t>‹#›</a:t>
            </a:fld>
            <a:endParaRPr lang="en-US"/>
          </a:p>
        </p:txBody>
      </p:sp>
    </p:spTree>
    <p:extLst>
      <p:ext uri="{BB962C8B-B14F-4D97-AF65-F5344CB8AC3E}">
        <p14:creationId xmlns:p14="http://schemas.microsoft.com/office/powerpoint/2010/main" val="3734423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DFA528-72FE-AA49-95CB-C21D0D05D8A9}" type="slidenum">
              <a:rPr lang="en-US"/>
              <a:pPr>
                <a:defRPr/>
              </a:pPr>
              <a:t>‹#›</a:t>
            </a:fld>
            <a:endParaRPr lang="en-US"/>
          </a:p>
        </p:txBody>
      </p:sp>
    </p:spTree>
    <p:extLst>
      <p:ext uri="{BB962C8B-B14F-4D97-AF65-F5344CB8AC3E}">
        <p14:creationId xmlns:p14="http://schemas.microsoft.com/office/powerpoint/2010/main" val="4178184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77FE2C6-E3C4-F743-8409-5B8167073B29}" type="slidenum">
              <a:rPr lang="en-US"/>
              <a:pPr>
                <a:defRPr/>
              </a:pPr>
              <a:t>‹#›</a:t>
            </a:fld>
            <a:endParaRPr lang="en-US"/>
          </a:p>
        </p:txBody>
      </p:sp>
    </p:spTree>
    <p:extLst>
      <p:ext uri="{BB962C8B-B14F-4D97-AF65-F5344CB8AC3E}">
        <p14:creationId xmlns:p14="http://schemas.microsoft.com/office/powerpoint/2010/main" val="1849460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10D0FE-45C5-1B42-AA64-0CFDE29000F7}" type="slidenum">
              <a:rPr lang="en-US"/>
              <a:pPr>
                <a:defRPr/>
              </a:pPr>
              <a:t>‹#›</a:t>
            </a:fld>
            <a:endParaRPr lang="en-US"/>
          </a:p>
        </p:txBody>
      </p:sp>
    </p:spTree>
    <p:extLst>
      <p:ext uri="{BB962C8B-B14F-4D97-AF65-F5344CB8AC3E}">
        <p14:creationId xmlns:p14="http://schemas.microsoft.com/office/powerpoint/2010/main" val="496607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5F879C-42EA-9145-A59A-9DF9C32869CE}" type="slidenum">
              <a:rPr lang="en-US"/>
              <a:pPr>
                <a:defRPr/>
              </a:pPr>
              <a:t>‹#›</a:t>
            </a:fld>
            <a:endParaRPr lang="en-US"/>
          </a:p>
        </p:txBody>
      </p:sp>
    </p:spTree>
    <p:extLst>
      <p:ext uri="{BB962C8B-B14F-4D97-AF65-F5344CB8AC3E}">
        <p14:creationId xmlns:p14="http://schemas.microsoft.com/office/powerpoint/2010/main" val="3061307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9DB0B7-51C9-9343-B85C-DCD1E020CD46}" type="slidenum">
              <a:rPr lang="en-US"/>
              <a:pPr>
                <a:defRPr/>
              </a:pPr>
              <a:t>‹#›</a:t>
            </a:fld>
            <a:endParaRPr lang="en-US"/>
          </a:p>
        </p:txBody>
      </p:sp>
    </p:spTree>
    <p:extLst>
      <p:ext uri="{BB962C8B-B14F-4D97-AF65-F5344CB8AC3E}">
        <p14:creationId xmlns:p14="http://schemas.microsoft.com/office/powerpoint/2010/main" val="403197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7437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012A42-94C4-1146-A187-BBAEB0B7DD9D}" type="slidenum">
              <a:rPr lang="en-US"/>
              <a:pPr>
                <a:defRPr/>
              </a:pPr>
              <a:t>‹#›</a:t>
            </a:fld>
            <a:endParaRPr lang="en-US"/>
          </a:p>
        </p:txBody>
      </p:sp>
    </p:spTree>
    <p:extLst>
      <p:ext uri="{BB962C8B-B14F-4D97-AF65-F5344CB8AC3E}">
        <p14:creationId xmlns:p14="http://schemas.microsoft.com/office/powerpoint/2010/main" val="4208936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873D01-92EF-DA44-B023-3F0A73622D7A}" type="slidenum">
              <a:rPr lang="en-US"/>
              <a:pPr>
                <a:defRPr/>
              </a:pPr>
              <a:t>‹#›</a:t>
            </a:fld>
            <a:endParaRPr lang="en-US"/>
          </a:p>
        </p:txBody>
      </p:sp>
    </p:spTree>
    <p:extLst>
      <p:ext uri="{BB962C8B-B14F-4D97-AF65-F5344CB8AC3E}">
        <p14:creationId xmlns:p14="http://schemas.microsoft.com/office/powerpoint/2010/main" val="2114088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95310C-BB9E-7047-A746-F4A770A42B22}" type="slidenum">
              <a:rPr lang="en-US"/>
              <a:pPr>
                <a:defRPr/>
              </a:pPr>
              <a:t>‹#›</a:t>
            </a:fld>
            <a:endParaRPr lang="en-US"/>
          </a:p>
        </p:txBody>
      </p:sp>
    </p:spTree>
    <p:extLst>
      <p:ext uri="{BB962C8B-B14F-4D97-AF65-F5344CB8AC3E}">
        <p14:creationId xmlns:p14="http://schemas.microsoft.com/office/powerpoint/2010/main" val="2048487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 descr="PLTW_MT_L_3Crgb.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47800" y="381000"/>
            <a:ext cx="6246813"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8306724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prstGeom prst="rect">
            <a:avLst/>
          </a:prstGeom>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a:prstGeom prst="rect">
            <a:avLst/>
          </a:prstGeo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2B134F74-55CA-5B4D-A942-196EAACB60EC}" type="slidenum">
              <a:rPr lang="en-US"/>
              <a:pPr>
                <a:defRPr/>
              </a:pPr>
              <a:t>‹#›</a:t>
            </a:fld>
            <a:endParaRPr lang="en-US"/>
          </a:p>
        </p:txBody>
      </p:sp>
    </p:spTree>
    <p:extLst>
      <p:ext uri="{BB962C8B-B14F-4D97-AF65-F5344CB8AC3E}">
        <p14:creationId xmlns:p14="http://schemas.microsoft.com/office/powerpoint/2010/main" val="39792879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4058F7-F8D7-834E-81F4-771F2DB991D4}" type="slidenum">
              <a:rPr lang="en-US"/>
              <a:pPr>
                <a:defRPr/>
              </a:pPr>
              <a:t>‹#›</a:t>
            </a:fld>
            <a:endParaRPr lang="en-US"/>
          </a:p>
        </p:txBody>
      </p:sp>
    </p:spTree>
    <p:extLst>
      <p:ext uri="{BB962C8B-B14F-4D97-AF65-F5344CB8AC3E}">
        <p14:creationId xmlns:p14="http://schemas.microsoft.com/office/powerpoint/2010/main" val="28621835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55278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8910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02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538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62841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63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990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1430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cs typeface="+mn-cs"/>
              </a:defRPr>
            </a:lvl1pPr>
          </a:lstStyle>
          <a:p>
            <a:pPr>
              <a:defRPr/>
            </a:pPr>
            <a:fld id="{12D8B19A-A703-5344-AB0C-2B863896A4C0}" type="slidenum">
              <a:rPr lang="en-US"/>
              <a:pPr>
                <a:defRPr/>
              </a:pPr>
              <a:t>‹#›</a:t>
            </a:fld>
            <a:endParaRPr lang="en-US"/>
          </a:p>
        </p:txBody>
      </p:sp>
      <p:pic>
        <p:nvPicPr>
          <p:cNvPr id="2055" name="Picture 7"/>
          <p:cNvPicPr>
            <a:picLocks noChangeAspect="1" noChangeArrowheads="1"/>
          </p:cNvPicPr>
          <p:nvPr/>
        </p:nvPicPr>
        <p:blipFill>
          <a:blip r:embed="rId13" cstate="email">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772400" y="6172200"/>
            <a:ext cx="4746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ctr" rtl="0" eaLnBrk="0" fontAlgn="base" hangingPunct="0">
        <a:spcBef>
          <a:spcPct val="0"/>
        </a:spcBef>
        <a:spcAft>
          <a:spcPct val="0"/>
        </a:spcAft>
        <a:defRPr sz="4400">
          <a:solidFill>
            <a:srgbClr val="0000FF"/>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0000FF"/>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rgbClr val="0000FF"/>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rgbClr val="0000FF"/>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rgbClr val="0000FF"/>
          </a:solidFill>
          <a:latin typeface="Arial" charset="0"/>
          <a:ea typeface="ＭＳ Ｐゴシック" charset="0"/>
          <a:cs typeface="ＭＳ Ｐゴシック"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87" r:id="rId1"/>
    <p:sldLayoutId id="2147483888"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411" name="Rectangle 3"/>
          <p:cNvSpPr>
            <a:spLocks noGrp="1" noChangeArrowheads="1"/>
          </p:cNvSpPr>
          <p:nvPr>
            <p:ph type="body" idx="1"/>
          </p:nvPr>
        </p:nvSpPr>
        <p:spPr bwMode="auto">
          <a:xfrm>
            <a:off x="381000" y="12954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cs typeface="+mn-cs"/>
              </a:defRPr>
            </a:lvl1pPr>
          </a:lstStyle>
          <a:p>
            <a:pPr>
              <a:defRPr/>
            </a:pPr>
            <a:fld id="{31A9305B-5E2B-A14D-92F3-D6ACD44D89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6" r:id="rId1"/>
    <p:sldLayoutId id="2147483889" r:id="rId2"/>
  </p:sldLayoutIdLst>
  <p:txStyles>
    <p:titleStyle>
      <a:lvl1pPr algn="l" rtl="0" eaLnBrk="0" fontAlgn="base" hangingPunct="0">
        <a:spcBef>
          <a:spcPct val="0"/>
        </a:spcBef>
        <a:spcAft>
          <a:spcPct val="0"/>
        </a:spcAft>
        <a:defRPr sz="3200">
          <a:solidFill>
            <a:srgbClr val="00386B"/>
          </a:solidFill>
          <a:latin typeface="+mj-lt"/>
          <a:ea typeface="ＭＳ Ｐゴシック" charset="0"/>
          <a:cs typeface="ＭＳ Ｐゴシック" charset="0"/>
        </a:defRPr>
      </a:lvl1pPr>
      <a:lvl2pPr algn="l" rtl="0" eaLnBrk="0" fontAlgn="base" hangingPunct="0">
        <a:spcBef>
          <a:spcPct val="0"/>
        </a:spcBef>
        <a:spcAft>
          <a:spcPct val="0"/>
        </a:spcAft>
        <a:defRPr sz="3200">
          <a:solidFill>
            <a:srgbClr val="00386B"/>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rgbClr val="00386B"/>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rgbClr val="00386B"/>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rgbClr val="00386B"/>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hyperlink" Target="http://upload.wikimedia.org/wikipedia/commons/7/72/Coal_anthracite.jpg" TargetMode="External"/><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hyperlink" Target="http://upload.wikimedia.org/wikipedia/commons/1/11/Gas_flame.jpg"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3/39/Tmi-2_schematic.svg" TargetMode="External"/><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hyperlink" Target="http://upload.wikimedia.org/wikipedia/commons/8/84/Emily_Apostle_Island_Sled_Dog_Race.jpg" TargetMode="External"/><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5.xml"/><Relationship Id="rId6" Type="http://schemas.openxmlformats.org/officeDocument/2006/relationships/image" Target="../media/image10.jpeg"/><Relationship Id="rId5" Type="http://schemas.openxmlformats.org/officeDocument/2006/relationships/hyperlink" Target="http://upload.wikimedia.org/wikipedia/commons/4/4a/ARS_-_Foods_high_in_zinc.jpg" TargetMode="Externa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5.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7.jpeg"/><Relationship Id="rId7" Type="http://schemas.openxmlformats.org/officeDocument/2006/relationships/hyperlink" Target="http://upload.wikimedia.org/wikipedia/commons/9/97/Luz.jpg" TargetMode="External"/><Relationship Id="rId2" Type="http://schemas.openxmlformats.org/officeDocument/2006/relationships/notesSlide" Target="../notesSlides/notesSlide8.xml"/><Relationship Id="rId1" Type="http://schemas.openxmlformats.org/officeDocument/2006/relationships/slideLayout" Target="../slideLayouts/slideLayout25.xml"/><Relationship Id="rId6" Type="http://schemas.openxmlformats.org/officeDocument/2006/relationships/image" Target="../media/image19.jpeg"/><Relationship Id="rId5" Type="http://schemas.openxmlformats.org/officeDocument/2006/relationships/hyperlink" Target="http://upload.wikimedia.org/wikipedia/commons/9/95/ISS_on_20_August_2001.jpg" TargetMode="Externa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Energy Sources</a:t>
            </a:r>
          </a:p>
          <a:p>
            <a:pPr marL="0" indent="0" algn="ctr">
              <a:buNone/>
            </a:pPr>
            <a:r>
              <a:rPr lang="en-US" sz="2800" b="1" kern="0" dirty="0" smtClean="0">
                <a:solidFill>
                  <a:srgbClr val="002060"/>
                </a:solidFill>
                <a:latin typeface="Arial" panose="020B0604020202020204" pitchFamily="34" charset="0"/>
                <a:cs typeface="Arial" panose="020B0604020202020204" pitchFamily="34" charset="0"/>
              </a:rPr>
              <a:t>Nonrenewable, Renewable, and Inexhaustible</a:t>
            </a:r>
            <a:endParaRPr lang="en-US" sz="2800"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a:xfrm>
            <a:off x="6858000" y="6629400"/>
            <a:ext cx="220980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Principles of Engineering</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6954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0" y="0"/>
            <a:ext cx="4648200" cy="838200"/>
          </a:xfrm>
        </p:spPr>
        <p:txBody>
          <a:bodyPr anchor="t"/>
          <a:lstStyle/>
          <a:p>
            <a:pPr eaLnBrk="1" hangingPunct="1"/>
            <a:r>
              <a:rPr lang="en-US">
                <a:latin typeface="Arial" charset="0"/>
              </a:rPr>
              <a:t>Image Resources</a:t>
            </a:r>
          </a:p>
        </p:txBody>
      </p:sp>
      <p:sp>
        <p:nvSpPr>
          <p:cNvPr id="44034" name="Rectangle 3"/>
          <p:cNvSpPr>
            <a:spLocks noGrp="1" noChangeArrowheads="1"/>
          </p:cNvSpPr>
          <p:nvPr>
            <p:ph idx="1"/>
          </p:nvPr>
        </p:nvSpPr>
        <p:spPr/>
        <p:txBody>
          <a:bodyPr/>
          <a:lstStyle/>
          <a:p>
            <a:pPr eaLnBrk="1" hangingPunct="1">
              <a:buFontTx/>
              <a:buNone/>
            </a:pPr>
            <a:r>
              <a:rPr lang="en-US" sz="2800">
                <a:latin typeface="Arial" charset="0"/>
              </a:rPr>
              <a:t>Microsoft, Inc. (n.d.). </a:t>
            </a:r>
            <a:r>
              <a:rPr lang="en-US" sz="2800" i="1">
                <a:latin typeface="Arial" charset="0"/>
              </a:rPr>
              <a:t>Clip art</a:t>
            </a:r>
            <a:r>
              <a:rPr lang="en-US" sz="2800">
                <a:latin typeface="Arial" charset="0"/>
              </a:rPr>
              <a:t>. Retrieved January 10, 2008, from http://office.microsoft.com/en-us/clipart/default.aspx</a:t>
            </a:r>
            <a:endParaRPr lang="en-US" sz="2400">
              <a:latin typeface="Arial" charset="0"/>
            </a:endParaRPr>
          </a:p>
          <a:p>
            <a:pPr eaLnBrk="1" hangingPunct="1">
              <a:buFontTx/>
              <a:buNone/>
            </a:pPr>
            <a:endParaRPr lang="en-US" sz="2800">
              <a:latin typeface="Arial" charset="0"/>
            </a:endParaRPr>
          </a:p>
          <a:p>
            <a:pPr eaLnBrk="1" hangingPunct="1">
              <a:buFontTx/>
              <a:buNone/>
            </a:pPr>
            <a:r>
              <a:rPr lang="en-US" sz="2800">
                <a:latin typeface="Arial" charset="0"/>
              </a:rPr>
              <a:t>U.S. Department of Energy. (n.d.). Retrieved April 16, 2008, from http://www.doe.gov/</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00625" y="1982788"/>
            <a:ext cx="4067175" cy="373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title"/>
          </p:nvPr>
        </p:nvSpPr>
        <p:spPr>
          <a:xfrm>
            <a:off x="0" y="0"/>
            <a:ext cx="4572000" cy="838200"/>
          </a:xfrm>
        </p:spPr>
        <p:txBody>
          <a:bodyPr anchor="t"/>
          <a:lstStyle/>
          <a:p>
            <a:pPr eaLnBrk="1" hangingPunct="1"/>
            <a:r>
              <a:rPr lang="en-US">
                <a:latin typeface="Arial" charset="0"/>
              </a:rPr>
              <a:t>Energy Sources</a:t>
            </a:r>
          </a:p>
        </p:txBody>
      </p:sp>
      <p:sp>
        <p:nvSpPr>
          <p:cNvPr id="12291" name="Rectangle 3"/>
          <p:cNvSpPr>
            <a:spLocks noGrp="1" noChangeArrowheads="1"/>
          </p:cNvSpPr>
          <p:nvPr>
            <p:ph idx="1"/>
          </p:nvPr>
        </p:nvSpPr>
        <p:spPr>
          <a:xfrm>
            <a:off x="457200" y="1219200"/>
            <a:ext cx="8229600" cy="4906963"/>
          </a:xfrm>
        </p:spPr>
        <p:txBody>
          <a:bodyPr/>
          <a:lstStyle/>
          <a:p>
            <a:pPr marL="0" indent="0" eaLnBrk="1" hangingPunct="1">
              <a:buFontTx/>
              <a:buNone/>
            </a:pPr>
            <a:r>
              <a:rPr lang="en-US" dirty="0">
                <a:latin typeface="Arial" charset="0"/>
              </a:rPr>
              <a:t>Energy: The ability to do work</a:t>
            </a:r>
          </a:p>
          <a:p>
            <a:pPr marL="0" indent="0" eaLnBrk="1" hangingPunct="1">
              <a:buFontTx/>
              <a:buNone/>
            </a:pPr>
            <a:r>
              <a:rPr lang="en-US" dirty="0">
                <a:latin typeface="Arial" charset="0"/>
              </a:rPr>
              <a:t>Energy sources are defined as</a:t>
            </a:r>
          </a:p>
          <a:p>
            <a:pPr lvl="1" eaLnBrk="1" hangingPunct="1"/>
            <a:r>
              <a:rPr lang="en-US" sz="3200" dirty="0">
                <a:solidFill>
                  <a:srgbClr val="00386B"/>
                </a:solidFill>
                <a:latin typeface="Arial" charset="0"/>
              </a:rPr>
              <a:t>Nonrenewable </a:t>
            </a:r>
          </a:p>
          <a:p>
            <a:pPr lvl="1" eaLnBrk="1" hangingPunct="1"/>
            <a:r>
              <a:rPr lang="en-US" sz="3200" dirty="0">
                <a:solidFill>
                  <a:srgbClr val="00386B"/>
                </a:solidFill>
                <a:latin typeface="Arial" charset="0"/>
              </a:rPr>
              <a:t>Renewable</a:t>
            </a:r>
          </a:p>
          <a:p>
            <a:pPr marL="0" indent="0" eaLnBrk="1" hangingPunct="1">
              <a:buFontTx/>
              <a:buNone/>
            </a:pPr>
            <a:endParaRPr lang="en-US" dirty="0">
              <a:latin typeface="Arial" charset="0"/>
            </a:endParaRPr>
          </a:p>
          <a:p>
            <a:pPr marL="0" indent="0" eaLnBrk="1" hangingPunct="1">
              <a:buFontTx/>
              <a:buNone/>
            </a:pPr>
            <a:endParaRPr lang="en-US" dirty="0">
              <a:latin typeface="Arial" charset="0"/>
            </a:endParaRPr>
          </a:p>
          <a:p>
            <a:pPr marL="0" indent="0" eaLnBrk="1" hangingPunct="1">
              <a:buFontTx/>
              <a:buNone/>
            </a:pPr>
            <a:r>
              <a:rPr lang="en-US" dirty="0">
                <a:solidFill>
                  <a:srgbClr val="FF6600"/>
                </a:solidFill>
                <a:latin typeface="Arial" charset="0"/>
              </a:rPr>
              <a:t>The SUN is the original source </a:t>
            </a:r>
          </a:p>
          <a:p>
            <a:pPr marL="0" indent="0" eaLnBrk="1" hangingPunct="1">
              <a:buFontTx/>
              <a:buNone/>
            </a:pPr>
            <a:r>
              <a:rPr lang="en-US" dirty="0">
                <a:solidFill>
                  <a:srgbClr val="FF6600"/>
                </a:solidFill>
                <a:latin typeface="Arial" charset="0"/>
              </a:rPr>
              <a:t>of almost all energy sources on Earth.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p:cTn id="7" dur="1000" fill="hold"/>
                                        <p:tgtEl>
                                          <p:spTgt spid="12291">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229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2291">
                                            <p:txEl>
                                              <p:pRg st="2" end="2"/>
                                            </p:txEl>
                                          </p:spTgt>
                                        </p:tgtEl>
                                        <p:attrNameLst>
                                          <p:attrName>style.visibility</p:attrName>
                                        </p:attrNameLst>
                                      </p:cBhvr>
                                      <p:to>
                                        <p:strVal val="visible"/>
                                      </p:to>
                                    </p:set>
                                    <p:anim calcmode="lin" valueType="num">
                                      <p:cBhvr>
                                        <p:cTn id="14" dur="1000" fill="hold"/>
                                        <p:tgtEl>
                                          <p:spTgt spid="12291">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2291">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229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 calcmode="lin" valueType="num">
                                      <p:cBhvr>
                                        <p:cTn id="21" dur="1000" fill="hold"/>
                                        <p:tgtEl>
                                          <p:spTgt spid="12291">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2291">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229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12291">
                                            <p:txEl>
                                              <p:pRg st="6" end="6"/>
                                            </p:txEl>
                                          </p:spTgt>
                                        </p:tgtEl>
                                        <p:attrNameLst>
                                          <p:attrName>style.visibility</p:attrName>
                                        </p:attrNameLst>
                                      </p:cBhvr>
                                      <p:to>
                                        <p:strVal val="visible"/>
                                      </p:to>
                                    </p:set>
                                    <p:animEffect transition="in" filter="slide(fromBottom)">
                                      <p:cBhvr>
                                        <p:cTn id="28" dur="500"/>
                                        <p:tgtEl>
                                          <p:spTgt spid="12291">
                                            <p:txEl>
                                              <p:pRg st="6" end="6"/>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12291">
                                            <p:txEl>
                                              <p:pRg st="7" end="7"/>
                                            </p:txEl>
                                          </p:spTgt>
                                        </p:tgtEl>
                                        <p:attrNameLst>
                                          <p:attrName>style.visibility</p:attrName>
                                        </p:attrNameLst>
                                      </p:cBhvr>
                                      <p:to>
                                        <p:strVal val="visible"/>
                                      </p:to>
                                    </p:set>
                                    <p:animEffect transition="in" filter="slide(fromBottom)">
                                      <p:cBhvr>
                                        <p:cTn id="31" dur="500"/>
                                        <p:tgtEl>
                                          <p:spTgt spid="12291">
                                            <p:txEl>
                                              <p:pRg st="7" end="7"/>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nodeType="clickEffect">
                                  <p:stCondLst>
                                    <p:cond delay="0"/>
                                  </p:stCondLst>
                                  <p:childTnLst>
                                    <p:set>
                                      <p:cBhvr>
                                        <p:cTn id="35" dur="1" fill="hold">
                                          <p:stCondLst>
                                            <p:cond delay="0"/>
                                          </p:stCondLst>
                                        </p:cTn>
                                        <p:tgtEl>
                                          <p:spTgt spid="12294"/>
                                        </p:tgtEl>
                                        <p:attrNameLst>
                                          <p:attrName>style.visibility</p:attrName>
                                        </p:attrNameLst>
                                      </p:cBhvr>
                                      <p:to>
                                        <p:strVal val="visible"/>
                                      </p:to>
                                    </p:set>
                                    <p:anim calcmode="lin" valueType="num">
                                      <p:cBhvr>
                                        <p:cTn id="36" dur="2000" fill="hold"/>
                                        <p:tgtEl>
                                          <p:spTgt spid="12294"/>
                                        </p:tgtEl>
                                        <p:attrNameLst>
                                          <p:attrName>ppt_w</p:attrName>
                                        </p:attrNameLst>
                                      </p:cBhvr>
                                      <p:tavLst>
                                        <p:tav tm="0">
                                          <p:val>
                                            <p:fltVal val="0"/>
                                          </p:val>
                                        </p:tav>
                                        <p:tav tm="100000">
                                          <p:val>
                                            <p:strVal val="#ppt_w"/>
                                          </p:val>
                                        </p:tav>
                                      </p:tavLst>
                                    </p:anim>
                                    <p:anim calcmode="lin" valueType="num">
                                      <p:cBhvr>
                                        <p:cTn id="37" dur="2000" fill="hold"/>
                                        <p:tgtEl>
                                          <p:spTgt spid="12294"/>
                                        </p:tgtEl>
                                        <p:attrNameLst>
                                          <p:attrName>ppt_h</p:attrName>
                                        </p:attrNameLst>
                                      </p:cBhvr>
                                      <p:tavLst>
                                        <p:tav tm="0">
                                          <p:val>
                                            <p:fltVal val="0"/>
                                          </p:val>
                                        </p:tav>
                                        <p:tav tm="100000">
                                          <p:val>
                                            <p:strVal val="#ppt_h"/>
                                          </p:val>
                                        </p:tav>
                                      </p:tavLst>
                                    </p:anim>
                                    <p:animEffect transition="in" filter="fade">
                                      <p:cBhvr>
                                        <p:cTn id="38" dur="20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62" name="Picture 10" descr="Image:Coal anthracite.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581400" y="220980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p:cNvSpPr>
            <a:spLocks noGrp="1" noChangeArrowheads="1"/>
          </p:cNvSpPr>
          <p:nvPr>
            <p:ph type="title"/>
          </p:nvPr>
        </p:nvSpPr>
        <p:spPr>
          <a:xfrm>
            <a:off x="0" y="0"/>
            <a:ext cx="8229600" cy="1143000"/>
          </a:xfrm>
        </p:spPr>
        <p:txBody>
          <a:bodyPr anchor="t"/>
          <a:lstStyle/>
          <a:p>
            <a:pPr eaLnBrk="1" hangingPunct="1"/>
            <a:r>
              <a:rPr lang="en-US">
                <a:latin typeface="Arial" charset="0"/>
              </a:rPr>
              <a:t>Nonrenewable Energy Sources</a:t>
            </a:r>
          </a:p>
        </p:txBody>
      </p:sp>
      <p:sp>
        <p:nvSpPr>
          <p:cNvPr id="27651" name="Rectangle 3"/>
          <p:cNvSpPr>
            <a:spLocks noGrp="1" noChangeArrowheads="1"/>
          </p:cNvSpPr>
          <p:nvPr>
            <p:ph idx="1"/>
          </p:nvPr>
        </p:nvSpPr>
        <p:spPr>
          <a:xfrm>
            <a:off x="457200" y="990600"/>
            <a:ext cx="8229600" cy="685800"/>
          </a:xfrm>
        </p:spPr>
        <p:txBody>
          <a:bodyPr/>
          <a:lstStyle/>
          <a:p>
            <a:pPr eaLnBrk="1" hangingPunct="1">
              <a:buFontTx/>
              <a:buNone/>
            </a:pPr>
            <a:r>
              <a:rPr lang="en-US">
                <a:latin typeface="Arial" charset="0"/>
              </a:rPr>
              <a:t>Sources that cannot be replaced once used</a:t>
            </a:r>
          </a:p>
          <a:p>
            <a:pPr eaLnBrk="1" hangingPunct="1">
              <a:buFontTx/>
              <a:buNone/>
            </a:pPr>
            <a:endParaRPr lang="en-US">
              <a:latin typeface="Arial" charset="0"/>
            </a:endParaRPr>
          </a:p>
        </p:txBody>
      </p:sp>
      <p:sp>
        <p:nvSpPr>
          <p:cNvPr id="23558" name="Rectangle 6"/>
          <p:cNvSpPr>
            <a:spLocks noChangeArrowheads="1"/>
          </p:cNvSpPr>
          <p:nvPr/>
        </p:nvSpPr>
        <p:spPr bwMode="auto">
          <a:xfrm>
            <a:off x="533400" y="2057400"/>
            <a:ext cx="2895600"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3600"/>
              <a:t>Fossil Fuels</a:t>
            </a:r>
          </a:p>
          <a:p>
            <a:pPr>
              <a:spcBef>
                <a:spcPct val="20000"/>
              </a:spcBef>
              <a:buFontTx/>
              <a:buChar char="•"/>
            </a:pPr>
            <a:r>
              <a:rPr lang="en-US" sz="2800"/>
              <a:t>Coal</a:t>
            </a:r>
          </a:p>
          <a:p>
            <a:pPr>
              <a:spcBef>
                <a:spcPct val="20000"/>
              </a:spcBef>
              <a:buFontTx/>
              <a:buChar char="•"/>
            </a:pPr>
            <a:r>
              <a:rPr lang="en-US" sz="2800"/>
              <a:t>Oil</a:t>
            </a:r>
          </a:p>
          <a:p>
            <a:pPr>
              <a:spcBef>
                <a:spcPct val="20000"/>
              </a:spcBef>
              <a:buFontTx/>
              <a:buChar char="•"/>
            </a:pPr>
            <a:r>
              <a:rPr lang="en-US" sz="2800"/>
              <a:t>Natural Gas</a:t>
            </a:r>
          </a:p>
        </p:txBody>
      </p:sp>
      <p:pic>
        <p:nvPicPr>
          <p:cNvPr id="23565" name="Picture 13"/>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953000" y="2667000"/>
            <a:ext cx="3978275"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8" name="Picture 16" descr="Image:Gas flame.jpg">
            <a:hlinkClick r:id="rId6"/>
          </p:cNvPr>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810000" y="4267200"/>
            <a:ext cx="2514600" cy="225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9" name="Rectangle 17"/>
          <p:cNvSpPr>
            <a:spLocks noChangeArrowheads="1"/>
          </p:cNvSpPr>
          <p:nvPr/>
        </p:nvSpPr>
        <p:spPr bwMode="auto">
          <a:xfrm>
            <a:off x="381000" y="4648200"/>
            <a:ext cx="33528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386B"/>
                </a:solidFill>
              </a:rPr>
              <a:t>Alternative Energy: </a:t>
            </a:r>
            <a:r>
              <a:rPr lang="en-US" sz="2800"/>
              <a:t>Any fuel that is not identified as a fossil fuel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9" presetClass="entr" presetSubtype="0" fill="hold" nodeType="clickEffect">
                                  <p:stCondLst>
                                    <p:cond delay="0"/>
                                  </p:stCondLst>
                                  <p:childTnLst>
                                    <p:set>
                                      <p:cBhvr>
                                        <p:cTn id="10" dur="1" fill="hold">
                                          <p:stCondLst>
                                            <p:cond delay="0"/>
                                          </p:stCondLst>
                                        </p:cTn>
                                        <p:tgtEl>
                                          <p:spTgt spid="23558">
                                            <p:txEl>
                                              <p:pRg st="1" end="1"/>
                                            </p:txEl>
                                          </p:spTgt>
                                        </p:tgtEl>
                                        <p:attrNameLst>
                                          <p:attrName>style.visibility</p:attrName>
                                        </p:attrNameLst>
                                      </p:cBhvr>
                                      <p:to>
                                        <p:strVal val="visible"/>
                                      </p:to>
                                    </p:set>
                                    <p:anim calcmode="lin" valueType="num">
                                      <p:cBhvr>
                                        <p:cTn id="11" dur="1000" fill="hold"/>
                                        <p:tgtEl>
                                          <p:spTgt spid="23558">
                                            <p:txEl>
                                              <p:pRg st="1" end="1"/>
                                            </p:txEl>
                                          </p:spTgt>
                                        </p:tgtEl>
                                        <p:attrNameLst>
                                          <p:attrName>ppt_x</p:attrName>
                                        </p:attrNameLst>
                                      </p:cBhvr>
                                      <p:tavLst>
                                        <p:tav tm="0">
                                          <p:val>
                                            <p:strVal val="#ppt_x-.2"/>
                                          </p:val>
                                        </p:tav>
                                        <p:tav tm="100000">
                                          <p:val>
                                            <p:strVal val="#ppt_x"/>
                                          </p:val>
                                        </p:tav>
                                      </p:tavLst>
                                    </p:anim>
                                    <p:anim calcmode="lin" valueType="num">
                                      <p:cBhvr>
                                        <p:cTn id="12" dur="1000" fill="hold"/>
                                        <p:tgtEl>
                                          <p:spTgt spid="2355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23558">
                                            <p:txEl>
                                              <p:pRg st="1" end="1"/>
                                            </p:txEl>
                                          </p:spTgt>
                                        </p:tgtEl>
                                      </p:cBhvr>
                                    </p:animEffect>
                                  </p:childTnLst>
                                </p:cTn>
                              </p:par>
                              <p:par>
                                <p:cTn id="14" presetID="1" presetClass="entr" presetSubtype="0" fill="hold" nodeType="withEffect">
                                  <p:stCondLst>
                                    <p:cond delay="0"/>
                                  </p:stCondLst>
                                  <p:childTnLst>
                                    <p:set>
                                      <p:cBhvr>
                                        <p:cTn id="15" dur="1" fill="hold">
                                          <p:stCondLst>
                                            <p:cond delay="0"/>
                                          </p:stCondLst>
                                        </p:cTn>
                                        <p:tgtEl>
                                          <p:spTgt spid="23562"/>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ntr" presetSubtype="0" fill="hold" nodeType="clickEffect">
                                  <p:stCondLst>
                                    <p:cond delay="0"/>
                                  </p:stCondLst>
                                  <p:childTnLst>
                                    <p:set>
                                      <p:cBhvr>
                                        <p:cTn id="19" dur="1" fill="hold">
                                          <p:stCondLst>
                                            <p:cond delay="0"/>
                                          </p:stCondLst>
                                        </p:cTn>
                                        <p:tgtEl>
                                          <p:spTgt spid="23558">
                                            <p:txEl>
                                              <p:pRg st="2" end="2"/>
                                            </p:txEl>
                                          </p:spTgt>
                                        </p:tgtEl>
                                        <p:attrNameLst>
                                          <p:attrName>style.visibility</p:attrName>
                                        </p:attrNameLst>
                                      </p:cBhvr>
                                      <p:to>
                                        <p:strVal val="visible"/>
                                      </p:to>
                                    </p:set>
                                    <p:anim calcmode="lin" valueType="num">
                                      <p:cBhvr>
                                        <p:cTn id="20" dur="1000" fill="hold"/>
                                        <p:tgtEl>
                                          <p:spTgt spid="23558">
                                            <p:txEl>
                                              <p:pRg st="2" end="2"/>
                                            </p:txEl>
                                          </p:spTgt>
                                        </p:tgtEl>
                                        <p:attrNameLst>
                                          <p:attrName>ppt_x</p:attrName>
                                        </p:attrNameLst>
                                      </p:cBhvr>
                                      <p:tavLst>
                                        <p:tav tm="0">
                                          <p:val>
                                            <p:strVal val="#ppt_x-.2"/>
                                          </p:val>
                                        </p:tav>
                                        <p:tav tm="100000">
                                          <p:val>
                                            <p:strVal val="#ppt_x"/>
                                          </p:val>
                                        </p:tav>
                                      </p:tavLst>
                                    </p:anim>
                                    <p:anim calcmode="lin" valueType="num">
                                      <p:cBhvr>
                                        <p:cTn id="21" dur="1000" fill="hold"/>
                                        <p:tgtEl>
                                          <p:spTgt spid="2355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3558">
                                            <p:txEl>
                                              <p:pRg st="2" end="2"/>
                                            </p:txEl>
                                          </p:spTgt>
                                        </p:tgtEl>
                                      </p:cBhvr>
                                    </p:animEffect>
                                  </p:childTnLst>
                                </p:cTn>
                              </p:par>
                              <p:par>
                                <p:cTn id="23" presetID="1" presetClass="entr" presetSubtype="0" fill="hold" nodeType="withEffect">
                                  <p:stCondLst>
                                    <p:cond delay="0"/>
                                  </p:stCondLst>
                                  <p:childTnLst>
                                    <p:set>
                                      <p:cBhvr>
                                        <p:cTn id="24" dur="1" fill="hold">
                                          <p:stCondLst>
                                            <p:cond delay="0"/>
                                          </p:stCondLst>
                                        </p:cTn>
                                        <p:tgtEl>
                                          <p:spTgt spid="2356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23558">
                                            <p:txEl>
                                              <p:pRg st="3" end="3"/>
                                            </p:txEl>
                                          </p:spTgt>
                                        </p:tgtEl>
                                        <p:attrNameLst>
                                          <p:attrName>style.visibility</p:attrName>
                                        </p:attrNameLst>
                                      </p:cBhvr>
                                      <p:to>
                                        <p:strVal val="visible"/>
                                      </p:to>
                                    </p:set>
                                    <p:anim calcmode="lin" valueType="num">
                                      <p:cBhvr>
                                        <p:cTn id="29" dur="1000" fill="hold"/>
                                        <p:tgtEl>
                                          <p:spTgt spid="23558">
                                            <p:txEl>
                                              <p:pRg st="3" end="3"/>
                                            </p:txEl>
                                          </p:spTgt>
                                        </p:tgtEl>
                                        <p:attrNameLst>
                                          <p:attrName>ppt_x</p:attrName>
                                        </p:attrNameLst>
                                      </p:cBhvr>
                                      <p:tavLst>
                                        <p:tav tm="0">
                                          <p:val>
                                            <p:strVal val="#ppt_x-.2"/>
                                          </p:val>
                                        </p:tav>
                                        <p:tav tm="100000">
                                          <p:val>
                                            <p:strVal val="#ppt_x"/>
                                          </p:val>
                                        </p:tav>
                                      </p:tavLst>
                                    </p:anim>
                                    <p:anim calcmode="lin" valueType="num">
                                      <p:cBhvr>
                                        <p:cTn id="30" dur="1000" fill="hold"/>
                                        <p:tgtEl>
                                          <p:spTgt spid="23558">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3558">
                                            <p:txEl>
                                              <p:pRg st="3" end="3"/>
                                            </p:txEl>
                                          </p:spTgt>
                                        </p:tgtEl>
                                      </p:cBhvr>
                                    </p:animEffect>
                                  </p:childTnLst>
                                </p:cTn>
                              </p:par>
                              <p:par>
                                <p:cTn id="32" presetID="1" presetClass="entr" presetSubtype="0" fill="hold" nodeType="withEffect">
                                  <p:stCondLst>
                                    <p:cond delay="0"/>
                                  </p:stCondLst>
                                  <p:childTnLst>
                                    <p:set>
                                      <p:cBhvr>
                                        <p:cTn id="33" dur="1" fill="hold">
                                          <p:stCondLst>
                                            <p:cond delay="0"/>
                                          </p:stCondLst>
                                        </p:cTn>
                                        <p:tgtEl>
                                          <p:spTgt spid="23568"/>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23569"/>
                                        </p:tgtEl>
                                        <p:attrNameLst>
                                          <p:attrName>style.visibility</p:attrName>
                                        </p:attrNameLst>
                                      </p:cBhvr>
                                      <p:to>
                                        <p:strVal val="visible"/>
                                      </p:to>
                                    </p:set>
                                    <p:anim calcmode="lin" valueType="num">
                                      <p:cBhvr>
                                        <p:cTn id="38" dur="1000" fill="hold"/>
                                        <p:tgtEl>
                                          <p:spTgt spid="23569"/>
                                        </p:tgtEl>
                                        <p:attrNameLst>
                                          <p:attrName>ppt_x</p:attrName>
                                        </p:attrNameLst>
                                      </p:cBhvr>
                                      <p:tavLst>
                                        <p:tav tm="0">
                                          <p:val>
                                            <p:strVal val="#ppt_x-.2"/>
                                          </p:val>
                                        </p:tav>
                                        <p:tav tm="100000">
                                          <p:val>
                                            <p:strVal val="#ppt_x"/>
                                          </p:val>
                                        </p:tav>
                                      </p:tavLst>
                                    </p:anim>
                                    <p:anim calcmode="lin" valueType="num">
                                      <p:cBhvr>
                                        <p:cTn id="39" dur="1000" fill="hold"/>
                                        <p:tgtEl>
                                          <p:spTgt spid="23569"/>
                                        </p:tgtEl>
                                        <p:attrNameLst>
                                          <p:attrName>ppt_y</p:attrName>
                                        </p:attrNameLst>
                                      </p:cBhvr>
                                      <p:tavLst>
                                        <p:tav tm="0">
                                          <p:val>
                                            <p:strVal val="#ppt_y"/>
                                          </p:val>
                                        </p:tav>
                                        <p:tav tm="100000">
                                          <p:val>
                                            <p:strVal val="#ppt_y"/>
                                          </p:val>
                                        </p:tav>
                                      </p:tavLst>
                                    </p:anim>
                                    <p:animEffect transition="in" filter="wipe(right)" prLst="gradientSize: 0.1">
                                      <p:cBhvr>
                                        <p:cTn id="40" dur="1000"/>
                                        <p:tgtEl>
                                          <p:spTgt spid="235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0" y="0"/>
            <a:ext cx="8229600" cy="762000"/>
          </a:xfrm>
        </p:spPr>
        <p:txBody>
          <a:bodyPr anchor="t"/>
          <a:lstStyle/>
          <a:p>
            <a:pPr eaLnBrk="1" hangingPunct="1"/>
            <a:r>
              <a:rPr lang="en-US">
                <a:latin typeface="Arial" charset="0"/>
              </a:rPr>
              <a:t>Nonrenewable Energy Sources</a:t>
            </a:r>
          </a:p>
        </p:txBody>
      </p:sp>
      <p:sp>
        <p:nvSpPr>
          <p:cNvPr id="29698" name="Rectangle 3"/>
          <p:cNvSpPr>
            <a:spLocks noGrp="1" noChangeArrowheads="1"/>
          </p:cNvSpPr>
          <p:nvPr>
            <p:ph idx="1"/>
          </p:nvPr>
        </p:nvSpPr>
        <p:spPr>
          <a:xfrm>
            <a:off x="457200" y="990600"/>
            <a:ext cx="8229600" cy="685800"/>
          </a:xfrm>
        </p:spPr>
        <p:txBody>
          <a:bodyPr/>
          <a:lstStyle/>
          <a:p>
            <a:pPr eaLnBrk="1" hangingPunct="1">
              <a:buFontTx/>
              <a:buNone/>
            </a:pPr>
            <a:r>
              <a:rPr lang="en-US">
                <a:latin typeface="Arial" charset="0"/>
              </a:rPr>
              <a:t>Sources that cannot be replaced once used</a:t>
            </a:r>
          </a:p>
          <a:p>
            <a:pPr eaLnBrk="1" hangingPunct="1"/>
            <a:endParaRPr lang="en-US">
              <a:latin typeface="Arial" charset="0"/>
            </a:endParaRPr>
          </a:p>
          <a:p>
            <a:pPr eaLnBrk="1" hangingPunct="1">
              <a:buFontTx/>
              <a:buNone/>
            </a:pPr>
            <a:endParaRPr lang="en-US">
              <a:latin typeface="Arial" charset="0"/>
            </a:endParaRPr>
          </a:p>
        </p:txBody>
      </p:sp>
      <p:sp>
        <p:nvSpPr>
          <p:cNvPr id="25604" name="Rectangle 4"/>
          <p:cNvSpPr>
            <a:spLocks noChangeArrowheads="1"/>
          </p:cNvSpPr>
          <p:nvPr/>
        </p:nvSpPr>
        <p:spPr bwMode="auto">
          <a:xfrm>
            <a:off x="228600" y="2438400"/>
            <a:ext cx="3276600" cy="294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3600"/>
              <a:t>Uranium</a:t>
            </a:r>
          </a:p>
          <a:p>
            <a:pPr>
              <a:spcBef>
                <a:spcPct val="20000"/>
              </a:spcBef>
              <a:buFontTx/>
              <a:buChar char="•"/>
            </a:pPr>
            <a:r>
              <a:rPr lang="en-US" sz="2800"/>
              <a:t>Nuclear energy (fission)</a:t>
            </a:r>
          </a:p>
          <a:p>
            <a:pPr>
              <a:spcBef>
                <a:spcPct val="20000"/>
              </a:spcBef>
              <a:buFontTx/>
              <a:buChar char="•"/>
            </a:pPr>
            <a:r>
              <a:rPr lang="en-US" sz="2800"/>
              <a:t>20% of the world</a:t>
            </a:r>
            <a:r>
              <a:rPr lang="ja-JP" altLang="en-US" sz="2800"/>
              <a:t>’</a:t>
            </a:r>
            <a:r>
              <a:rPr lang="en-US" altLang="ja-JP" sz="2800"/>
              <a:t>s electricity comes from nuclear power</a:t>
            </a:r>
            <a:endParaRPr lang="en-US" sz="2800"/>
          </a:p>
        </p:txBody>
      </p:sp>
      <p:pic>
        <p:nvPicPr>
          <p:cNvPr id="29700" name="Picture 9" descr="Image:Tmi-2 schematic.sv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505200" y="2209800"/>
            <a:ext cx="5638800" cy="378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5604">
                                            <p:txEl>
                                              <p:pRg st="1" end="1"/>
                                            </p:txEl>
                                          </p:spTgt>
                                        </p:tgtEl>
                                        <p:attrNameLst>
                                          <p:attrName>style.visibility</p:attrName>
                                        </p:attrNameLst>
                                      </p:cBhvr>
                                      <p:to>
                                        <p:strVal val="visible"/>
                                      </p:to>
                                    </p:set>
                                    <p:anim calcmode="lin" valueType="num">
                                      <p:cBhvr>
                                        <p:cTn id="7" dur="1000" fill="hold"/>
                                        <p:tgtEl>
                                          <p:spTgt spid="25604">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560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604">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5604">
                                            <p:txEl>
                                              <p:pRg st="2" end="2"/>
                                            </p:txEl>
                                          </p:spTgt>
                                        </p:tgtEl>
                                        <p:attrNameLst>
                                          <p:attrName>style.visibility</p:attrName>
                                        </p:attrNameLst>
                                      </p:cBhvr>
                                      <p:to>
                                        <p:strVal val="visible"/>
                                      </p:to>
                                    </p:set>
                                    <p:anim calcmode="lin" valueType="num">
                                      <p:cBhvr>
                                        <p:cTn id="14" dur="1000" fill="hold"/>
                                        <p:tgtEl>
                                          <p:spTgt spid="25604">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560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56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0" y="0"/>
            <a:ext cx="8229600" cy="762000"/>
          </a:xfrm>
        </p:spPr>
        <p:txBody>
          <a:bodyPr anchor="t"/>
          <a:lstStyle/>
          <a:p>
            <a:pPr eaLnBrk="1" hangingPunct="1"/>
            <a:r>
              <a:rPr lang="en-US">
                <a:latin typeface="Arial" charset="0"/>
              </a:rPr>
              <a:t>Renewable Energy Sources</a:t>
            </a:r>
          </a:p>
        </p:txBody>
      </p:sp>
      <p:sp>
        <p:nvSpPr>
          <p:cNvPr id="20483" name="Rectangle 3"/>
          <p:cNvSpPr>
            <a:spLocks noGrp="1" noChangeArrowheads="1"/>
          </p:cNvSpPr>
          <p:nvPr>
            <p:ph idx="1"/>
          </p:nvPr>
        </p:nvSpPr>
        <p:spPr>
          <a:xfrm>
            <a:off x="457200" y="990600"/>
            <a:ext cx="8229600" cy="4525963"/>
          </a:xfrm>
        </p:spPr>
        <p:txBody>
          <a:bodyPr/>
          <a:lstStyle/>
          <a:p>
            <a:pPr eaLnBrk="1" hangingPunct="1">
              <a:buFontTx/>
              <a:buNone/>
            </a:pPr>
            <a:r>
              <a:rPr lang="en-US">
                <a:latin typeface="Arial" charset="0"/>
              </a:rPr>
              <a:t>Sources that can be replaced once used</a:t>
            </a:r>
          </a:p>
          <a:p>
            <a:pPr eaLnBrk="1" hangingPunct="1"/>
            <a:r>
              <a:rPr lang="en-US">
                <a:latin typeface="Arial" charset="0"/>
              </a:rPr>
              <a:t>Animals</a:t>
            </a:r>
          </a:p>
          <a:p>
            <a:pPr eaLnBrk="1" hangingPunct="1"/>
            <a:r>
              <a:rPr lang="en-US">
                <a:latin typeface="Arial" charset="0"/>
              </a:rPr>
              <a:t>Food</a:t>
            </a:r>
          </a:p>
          <a:p>
            <a:pPr eaLnBrk="1" hangingPunct="1"/>
            <a:r>
              <a:rPr lang="en-US">
                <a:latin typeface="Arial" charset="0"/>
              </a:rPr>
              <a:t>Biomass</a:t>
            </a:r>
          </a:p>
          <a:p>
            <a:pPr lvl="1" eaLnBrk="1" hangingPunct="1"/>
            <a:r>
              <a:rPr lang="en-US">
                <a:latin typeface="Arial" charset="0"/>
              </a:rPr>
              <a:t>Biofuel</a:t>
            </a:r>
          </a:p>
          <a:p>
            <a:pPr lvl="2" eaLnBrk="1" hangingPunct="1"/>
            <a:r>
              <a:rPr lang="en-US">
                <a:latin typeface="Arial" charset="0"/>
              </a:rPr>
              <a:t>Ethanol</a:t>
            </a:r>
          </a:p>
          <a:p>
            <a:pPr lvl="2" eaLnBrk="1" hangingPunct="1"/>
            <a:r>
              <a:rPr lang="en-US">
                <a:latin typeface="Arial" charset="0"/>
              </a:rPr>
              <a:t>Methanol</a:t>
            </a:r>
          </a:p>
          <a:p>
            <a:pPr eaLnBrk="1" hangingPunct="1"/>
            <a:endParaRPr lang="en-US">
              <a:latin typeface="Arial" charset="0"/>
            </a:endParaRPr>
          </a:p>
        </p:txBody>
      </p:sp>
      <p:pic>
        <p:nvPicPr>
          <p:cNvPr id="20485" name="Picture 5" descr="Image:Emily Apostle Island Sled Dog Race.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429000" y="1847850"/>
            <a:ext cx="34290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7" descr="Image:ARS - Foods high in zinc.jpg">
            <a:hlinkClick r:id="rId5"/>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629400" y="2057400"/>
            <a:ext cx="191135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1"/>
          <p:cNvGrpSpPr>
            <a:grpSpLocks/>
          </p:cNvGrpSpPr>
          <p:nvPr/>
        </p:nvGrpSpPr>
        <p:grpSpPr bwMode="auto">
          <a:xfrm>
            <a:off x="3276600" y="3505200"/>
            <a:ext cx="5486400" cy="3313113"/>
            <a:chOff x="2064" y="2544"/>
            <a:chExt cx="2640" cy="1623"/>
          </a:xfrm>
        </p:grpSpPr>
        <p:pic>
          <p:nvPicPr>
            <p:cNvPr id="31750" name="Picture 9" descr="The biofuels life-cycle: At each stage of the life-cycle, energy is spent to harvest, transport, refine, distribute, and use the biofue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64" y="2544"/>
              <a:ext cx="2640" cy="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1" name="Text Box 10"/>
            <p:cNvSpPr txBox="1">
              <a:spLocks noChangeArrowheads="1"/>
            </p:cNvSpPr>
            <p:nvPr/>
          </p:nvSpPr>
          <p:spPr bwMode="auto">
            <a:xfrm>
              <a:off x="2352" y="4032"/>
              <a:ext cx="235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200"/>
                <a:t>U.S. Department of Energy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p:cTn id="7" dur="1000" fill="hold"/>
                                        <p:tgtEl>
                                          <p:spTgt spid="2048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048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83">
                                            <p:txEl>
                                              <p:pRg st="1" end="1"/>
                                            </p:txEl>
                                          </p:spTgt>
                                        </p:tgtEl>
                                      </p:cBhvr>
                                    </p:animEffec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0"/>
                                          </p:stCondLst>
                                        </p:cTn>
                                        <p:tgtEl>
                                          <p:spTgt spid="2048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presetSubtype="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 calcmode="lin" valueType="num">
                                      <p:cBhvr>
                                        <p:cTn id="17" dur="1000" fill="hold"/>
                                        <p:tgtEl>
                                          <p:spTgt spid="2048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2048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0483">
                                            <p:txEl>
                                              <p:pRg st="2" end="2"/>
                                            </p:txEl>
                                          </p:spTgt>
                                        </p:tgtEl>
                                      </p:cBhvr>
                                    </p:animEffect>
                                  </p:childTnLst>
                                </p:cTn>
                              </p:par>
                            </p:childTnLst>
                          </p:cTn>
                        </p:par>
                        <p:par>
                          <p:cTn id="20" fill="hold" nodeType="afterGroup">
                            <p:stCondLst>
                              <p:cond delay="1000"/>
                            </p:stCondLst>
                            <p:childTnLst>
                              <p:par>
                                <p:cTn id="21" presetID="1" presetClass="entr" presetSubtype="0" fill="hold" nodeType="afterEffect">
                                  <p:stCondLst>
                                    <p:cond delay="0"/>
                                  </p:stCondLst>
                                  <p:childTnLst>
                                    <p:set>
                                      <p:cBhvr>
                                        <p:cTn id="22" dur="1" fill="hold">
                                          <p:stCondLst>
                                            <p:cond delay="0"/>
                                          </p:stCondLst>
                                        </p:cTn>
                                        <p:tgtEl>
                                          <p:spTgt spid="2048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nodeType="clickEffect">
                                  <p:stCondLst>
                                    <p:cond delay="0"/>
                                  </p:stCondLst>
                                  <p:childTnLst>
                                    <p:set>
                                      <p:cBhvr>
                                        <p:cTn id="26" dur="1" fill="hold">
                                          <p:stCondLst>
                                            <p:cond delay="0"/>
                                          </p:stCondLst>
                                        </p:cTn>
                                        <p:tgtEl>
                                          <p:spTgt spid="20483">
                                            <p:txEl>
                                              <p:pRg st="3" end="3"/>
                                            </p:txEl>
                                          </p:spTgt>
                                        </p:tgtEl>
                                        <p:attrNameLst>
                                          <p:attrName>style.visibility</p:attrName>
                                        </p:attrNameLst>
                                      </p:cBhvr>
                                      <p:to>
                                        <p:strVal val="visible"/>
                                      </p:to>
                                    </p:set>
                                    <p:anim calcmode="lin" valueType="num">
                                      <p:cBhvr>
                                        <p:cTn id="27" dur="1000" fill="hold"/>
                                        <p:tgtEl>
                                          <p:spTgt spid="20483">
                                            <p:txEl>
                                              <p:pRg st="3" end="3"/>
                                            </p:txEl>
                                          </p:spTgt>
                                        </p:tgtEl>
                                        <p:attrNameLst>
                                          <p:attrName>ppt_x</p:attrName>
                                        </p:attrNameLst>
                                      </p:cBhvr>
                                      <p:tavLst>
                                        <p:tav tm="0">
                                          <p:val>
                                            <p:strVal val="#ppt_x-.2"/>
                                          </p:val>
                                        </p:tav>
                                        <p:tav tm="100000">
                                          <p:val>
                                            <p:strVal val="#ppt_x"/>
                                          </p:val>
                                        </p:tav>
                                      </p:tavLst>
                                    </p:anim>
                                    <p:anim calcmode="lin" valueType="num">
                                      <p:cBhvr>
                                        <p:cTn id="28" dur="1000" fill="hold"/>
                                        <p:tgtEl>
                                          <p:spTgt spid="2048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048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9" presetClass="entr" presetSubtype="0" fill="hold" nodeType="clickEffect">
                                  <p:stCondLst>
                                    <p:cond delay="0"/>
                                  </p:stCondLst>
                                  <p:childTnLst>
                                    <p:set>
                                      <p:cBhvr>
                                        <p:cTn id="33" dur="1" fill="hold">
                                          <p:stCondLst>
                                            <p:cond delay="0"/>
                                          </p:stCondLst>
                                        </p:cTn>
                                        <p:tgtEl>
                                          <p:spTgt spid="20483">
                                            <p:txEl>
                                              <p:pRg st="4" end="4"/>
                                            </p:txEl>
                                          </p:spTgt>
                                        </p:tgtEl>
                                        <p:attrNameLst>
                                          <p:attrName>style.visibility</p:attrName>
                                        </p:attrNameLst>
                                      </p:cBhvr>
                                      <p:to>
                                        <p:strVal val="visible"/>
                                      </p:to>
                                    </p:set>
                                    <p:anim calcmode="lin" valueType="num">
                                      <p:cBhvr>
                                        <p:cTn id="34" dur="1000" fill="hold"/>
                                        <p:tgtEl>
                                          <p:spTgt spid="20483">
                                            <p:txEl>
                                              <p:pRg st="4" end="4"/>
                                            </p:txEl>
                                          </p:spTgt>
                                        </p:tgtEl>
                                        <p:attrNameLst>
                                          <p:attrName>ppt_x</p:attrName>
                                        </p:attrNameLst>
                                      </p:cBhvr>
                                      <p:tavLst>
                                        <p:tav tm="0">
                                          <p:val>
                                            <p:strVal val="#ppt_x-.2"/>
                                          </p:val>
                                        </p:tav>
                                        <p:tav tm="100000">
                                          <p:val>
                                            <p:strVal val="#ppt_x"/>
                                          </p:val>
                                        </p:tav>
                                      </p:tavLst>
                                    </p:anim>
                                    <p:anim calcmode="lin" valueType="num">
                                      <p:cBhvr>
                                        <p:cTn id="35" dur="1000" fill="hold"/>
                                        <p:tgtEl>
                                          <p:spTgt spid="2048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20483">
                                            <p:txEl>
                                              <p:pRg st="4" end="4"/>
                                            </p:txEl>
                                          </p:spTgt>
                                        </p:tgtEl>
                                      </p:cBhvr>
                                    </p:animEffect>
                                  </p:childTnLst>
                                </p:cTn>
                              </p:par>
                              <p:par>
                                <p:cTn id="37" presetID="29" presetClass="entr" presetSubtype="0" fill="hold" nodeType="withEffect">
                                  <p:stCondLst>
                                    <p:cond delay="0"/>
                                  </p:stCondLst>
                                  <p:childTnLst>
                                    <p:set>
                                      <p:cBhvr>
                                        <p:cTn id="38" dur="1" fill="hold">
                                          <p:stCondLst>
                                            <p:cond delay="0"/>
                                          </p:stCondLst>
                                        </p:cTn>
                                        <p:tgtEl>
                                          <p:spTgt spid="20483">
                                            <p:txEl>
                                              <p:pRg st="5" end="5"/>
                                            </p:txEl>
                                          </p:spTgt>
                                        </p:tgtEl>
                                        <p:attrNameLst>
                                          <p:attrName>style.visibility</p:attrName>
                                        </p:attrNameLst>
                                      </p:cBhvr>
                                      <p:to>
                                        <p:strVal val="visible"/>
                                      </p:to>
                                    </p:set>
                                    <p:anim calcmode="lin" valueType="num">
                                      <p:cBhvr>
                                        <p:cTn id="39" dur="1000" fill="hold"/>
                                        <p:tgtEl>
                                          <p:spTgt spid="20483">
                                            <p:txEl>
                                              <p:pRg st="5" end="5"/>
                                            </p:txEl>
                                          </p:spTgt>
                                        </p:tgtEl>
                                        <p:attrNameLst>
                                          <p:attrName>ppt_x</p:attrName>
                                        </p:attrNameLst>
                                      </p:cBhvr>
                                      <p:tavLst>
                                        <p:tav tm="0">
                                          <p:val>
                                            <p:strVal val="#ppt_x-.2"/>
                                          </p:val>
                                        </p:tav>
                                        <p:tav tm="100000">
                                          <p:val>
                                            <p:strVal val="#ppt_x"/>
                                          </p:val>
                                        </p:tav>
                                      </p:tavLst>
                                    </p:anim>
                                    <p:anim calcmode="lin" valueType="num">
                                      <p:cBhvr>
                                        <p:cTn id="40" dur="1000" fill="hold"/>
                                        <p:tgtEl>
                                          <p:spTgt spid="2048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20483">
                                            <p:txEl>
                                              <p:pRg st="5" end="5"/>
                                            </p:txEl>
                                          </p:spTgt>
                                        </p:tgtEl>
                                      </p:cBhvr>
                                    </p:animEffect>
                                  </p:childTnLst>
                                </p:cTn>
                              </p:par>
                              <p:par>
                                <p:cTn id="42" presetID="29" presetClass="entr" presetSubtype="0" fill="hold" nodeType="withEffect">
                                  <p:stCondLst>
                                    <p:cond delay="0"/>
                                  </p:stCondLst>
                                  <p:childTnLst>
                                    <p:set>
                                      <p:cBhvr>
                                        <p:cTn id="43" dur="1" fill="hold">
                                          <p:stCondLst>
                                            <p:cond delay="0"/>
                                          </p:stCondLst>
                                        </p:cTn>
                                        <p:tgtEl>
                                          <p:spTgt spid="20483">
                                            <p:txEl>
                                              <p:pRg st="6" end="6"/>
                                            </p:txEl>
                                          </p:spTgt>
                                        </p:tgtEl>
                                        <p:attrNameLst>
                                          <p:attrName>style.visibility</p:attrName>
                                        </p:attrNameLst>
                                      </p:cBhvr>
                                      <p:to>
                                        <p:strVal val="visible"/>
                                      </p:to>
                                    </p:set>
                                    <p:anim calcmode="lin" valueType="num">
                                      <p:cBhvr>
                                        <p:cTn id="44" dur="1000" fill="hold"/>
                                        <p:tgtEl>
                                          <p:spTgt spid="20483">
                                            <p:txEl>
                                              <p:pRg st="6" end="6"/>
                                            </p:txEl>
                                          </p:spTgt>
                                        </p:tgtEl>
                                        <p:attrNameLst>
                                          <p:attrName>ppt_x</p:attrName>
                                        </p:attrNameLst>
                                      </p:cBhvr>
                                      <p:tavLst>
                                        <p:tav tm="0">
                                          <p:val>
                                            <p:strVal val="#ppt_x-.2"/>
                                          </p:val>
                                        </p:tav>
                                        <p:tav tm="100000">
                                          <p:val>
                                            <p:strVal val="#ppt_x"/>
                                          </p:val>
                                        </p:tav>
                                      </p:tavLst>
                                    </p:anim>
                                    <p:anim calcmode="lin" valueType="num">
                                      <p:cBhvr>
                                        <p:cTn id="45" dur="1000" fill="hold"/>
                                        <p:tgtEl>
                                          <p:spTgt spid="2048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20483">
                                            <p:txEl>
                                              <p:pRg st="6" end="6"/>
                                            </p:txEl>
                                          </p:spTgt>
                                        </p:tgtEl>
                                      </p:cBhvr>
                                    </p:animEffect>
                                  </p:childTnLst>
                                </p:cTn>
                              </p:par>
                            </p:childTnLst>
                          </p:cTn>
                        </p:par>
                        <p:par>
                          <p:cTn id="47" fill="hold" nodeType="afterGroup">
                            <p:stCondLst>
                              <p:cond delay="1000"/>
                            </p:stCondLst>
                            <p:childTnLst>
                              <p:par>
                                <p:cTn id="48" presetID="1" presetClass="entr" presetSubtype="0"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0" y="0"/>
            <a:ext cx="8229600" cy="914400"/>
          </a:xfrm>
        </p:spPr>
        <p:txBody>
          <a:bodyPr anchor="t"/>
          <a:lstStyle/>
          <a:p>
            <a:pPr eaLnBrk="1" hangingPunct="1"/>
            <a:r>
              <a:rPr lang="en-US" dirty="0" smtClean="0">
                <a:latin typeface="Arial" charset="0"/>
              </a:rPr>
              <a:t>Renewable </a:t>
            </a:r>
            <a:r>
              <a:rPr lang="en-US" dirty="0">
                <a:latin typeface="Arial" charset="0"/>
              </a:rPr>
              <a:t>Energy Sources</a:t>
            </a:r>
          </a:p>
        </p:txBody>
      </p:sp>
      <p:sp>
        <p:nvSpPr>
          <p:cNvPr id="13315" name="Rectangle 3"/>
          <p:cNvSpPr>
            <a:spLocks noGrp="1" noChangeArrowheads="1"/>
          </p:cNvSpPr>
          <p:nvPr>
            <p:ph idx="1"/>
          </p:nvPr>
        </p:nvSpPr>
        <p:spPr>
          <a:xfrm>
            <a:off x="457200" y="1447800"/>
            <a:ext cx="3048000" cy="2057400"/>
          </a:xfrm>
        </p:spPr>
        <p:txBody>
          <a:bodyPr/>
          <a:lstStyle/>
          <a:p>
            <a:pPr eaLnBrk="1" hangingPunct="1">
              <a:buFontTx/>
              <a:buNone/>
            </a:pPr>
            <a:r>
              <a:rPr lang="en-US">
                <a:latin typeface="Arial" charset="0"/>
              </a:rPr>
              <a:t>Hydroelectric</a:t>
            </a:r>
          </a:p>
          <a:p>
            <a:pPr eaLnBrk="1" hangingPunct="1">
              <a:buFontTx/>
              <a:buNone/>
            </a:pPr>
            <a:endParaRPr lang="en-US">
              <a:latin typeface="Arial" charset="0"/>
            </a:endParaRPr>
          </a:p>
          <a:p>
            <a:pPr eaLnBrk="1" hangingPunct="1">
              <a:buFontTx/>
              <a:buNone/>
            </a:pPr>
            <a:r>
              <a:rPr lang="en-US">
                <a:latin typeface="Arial" charset="0"/>
              </a:rPr>
              <a:t>Tidal</a:t>
            </a:r>
          </a:p>
          <a:p>
            <a:pPr eaLnBrk="1" hangingPunct="1">
              <a:buFontTx/>
              <a:buNone/>
            </a:pPr>
            <a:endParaRPr lang="en-US">
              <a:latin typeface="Arial" charset="0"/>
            </a:endParaRPr>
          </a:p>
        </p:txBody>
      </p:sp>
      <p:pic>
        <p:nvPicPr>
          <p:cNvPr id="3379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3137" y="2590800"/>
            <a:ext cx="641985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Image:Hydroelectric dam.png"/>
          <p:cNvPicPr>
            <a:picLocks noChangeAspect="1" noChangeArrowheads="1"/>
          </p:cNvPicPr>
          <p:nvPr/>
        </p:nvPicPr>
        <p:blipFill rotWithShape="1">
          <a:blip r:embed="rId4">
            <a:extLst>
              <a:ext uri="{28A0092B-C50C-407E-A947-70E740481C1C}">
                <a14:useLocalDpi xmlns:a14="http://schemas.microsoft.com/office/drawing/2010/main" val="0"/>
              </a:ext>
            </a:extLst>
          </a:blip>
          <a:srcRect r="1670"/>
          <a:stretch/>
        </p:blipFill>
        <p:spPr bwMode="auto">
          <a:xfrm>
            <a:off x="2560520" y="2318817"/>
            <a:ext cx="5760066"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3379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p:cTn id="13" dur="1000" fill="hold"/>
                                        <p:tgtEl>
                                          <p:spTgt spid="13315">
                                            <p:txEl>
                                              <p:pRg st="2" end="2"/>
                                            </p:txEl>
                                          </p:spTgt>
                                        </p:tgtEl>
                                        <p:attrNameLst>
                                          <p:attrName>ppt_w</p:attrName>
                                        </p:attrNameLst>
                                      </p:cBhvr>
                                      <p:tavLst>
                                        <p:tav tm="0">
                                          <p:val>
                                            <p:strVal val="#ppt_w*0.70"/>
                                          </p:val>
                                        </p:tav>
                                        <p:tav tm="100000">
                                          <p:val>
                                            <p:strVal val="#ppt_w"/>
                                          </p:val>
                                        </p:tav>
                                      </p:tavLst>
                                    </p:anim>
                                    <p:anim calcmode="lin" valueType="num">
                                      <p:cBhvr>
                                        <p:cTn id="14" dur="1000" fill="hold"/>
                                        <p:tgtEl>
                                          <p:spTgt spid="13315">
                                            <p:txEl>
                                              <p:pRg st="2" end="2"/>
                                            </p:txEl>
                                          </p:spTgt>
                                        </p:tgtEl>
                                        <p:attrNameLst>
                                          <p:attrName>ppt_h</p:attrName>
                                        </p:attrNameLst>
                                      </p:cBhvr>
                                      <p:tavLst>
                                        <p:tav tm="0">
                                          <p:val>
                                            <p:strVal val="#ppt_h"/>
                                          </p:val>
                                        </p:tav>
                                        <p:tav tm="100000">
                                          <p:val>
                                            <p:strVal val="#ppt_h"/>
                                          </p:val>
                                        </p:tav>
                                      </p:tavLst>
                                    </p:anim>
                                    <p:animEffect transition="in" filter="fade">
                                      <p:cBhvr>
                                        <p:cTn id="15" dur="1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0" y="0"/>
            <a:ext cx="8229600" cy="914400"/>
          </a:xfrm>
        </p:spPr>
        <p:txBody>
          <a:bodyPr anchor="t"/>
          <a:lstStyle/>
          <a:p>
            <a:pPr eaLnBrk="1" hangingPunct="1"/>
            <a:r>
              <a:rPr lang="en-US" dirty="0" smtClean="0">
                <a:latin typeface="Arial" charset="0"/>
              </a:rPr>
              <a:t>Renewable </a:t>
            </a:r>
            <a:r>
              <a:rPr lang="en-US" dirty="0">
                <a:latin typeface="Arial" charset="0"/>
              </a:rPr>
              <a:t>Energy Sources</a:t>
            </a:r>
          </a:p>
        </p:txBody>
      </p:sp>
      <p:sp>
        <p:nvSpPr>
          <p:cNvPr id="35842" name="Rectangle 3"/>
          <p:cNvSpPr>
            <a:spLocks noGrp="1" noChangeArrowheads="1"/>
          </p:cNvSpPr>
          <p:nvPr>
            <p:ph idx="1"/>
          </p:nvPr>
        </p:nvSpPr>
        <p:spPr>
          <a:xfrm>
            <a:off x="457200" y="1295400"/>
            <a:ext cx="2438400" cy="762000"/>
          </a:xfrm>
        </p:spPr>
        <p:txBody>
          <a:bodyPr/>
          <a:lstStyle/>
          <a:p>
            <a:pPr eaLnBrk="1" hangingPunct="1">
              <a:buFontTx/>
              <a:buNone/>
            </a:pPr>
            <a:r>
              <a:rPr lang="en-US">
                <a:latin typeface="Arial" charset="0"/>
              </a:rPr>
              <a:t>Geothermal</a:t>
            </a:r>
          </a:p>
        </p:txBody>
      </p:sp>
      <p:pic>
        <p:nvPicPr>
          <p:cNvPr id="3584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438400"/>
            <a:ext cx="6562725"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Rectangle 6"/>
          <p:cNvSpPr>
            <a:spLocks noChangeArrowheads="1"/>
          </p:cNvSpPr>
          <p:nvPr/>
        </p:nvSpPr>
        <p:spPr bwMode="auto">
          <a:xfrm>
            <a:off x="3108325" y="4724400"/>
            <a:ext cx="292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t>U.S. Department of Energy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8229600" cy="914400"/>
          </a:xfrm>
        </p:spPr>
        <p:txBody>
          <a:bodyPr anchor="t"/>
          <a:lstStyle/>
          <a:p>
            <a:pPr eaLnBrk="1" hangingPunct="1"/>
            <a:r>
              <a:rPr lang="en-US" dirty="0" smtClean="0">
                <a:latin typeface="Arial" charset="0"/>
              </a:rPr>
              <a:t>Renewable </a:t>
            </a:r>
            <a:r>
              <a:rPr lang="en-US" dirty="0">
                <a:latin typeface="Arial" charset="0"/>
              </a:rPr>
              <a:t>Energy Sources</a:t>
            </a:r>
          </a:p>
        </p:txBody>
      </p:sp>
      <p:sp>
        <p:nvSpPr>
          <p:cNvPr id="37891" name="Rectangle 3"/>
          <p:cNvSpPr>
            <a:spLocks noGrp="1" noChangeArrowheads="1"/>
          </p:cNvSpPr>
          <p:nvPr>
            <p:ph idx="1"/>
          </p:nvPr>
        </p:nvSpPr>
        <p:spPr>
          <a:xfrm>
            <a:off x="457200" y="1295400"/>
            <a:ext cx="8229600" cy="4525963"/>
          </a:xfrm>
        </p:spPr>
        <p:txBody>
          <a:bodyPr/>
          <a:lstStyle/>
          <a:p>
            <a:pPr eaLnBrk="1" hangingPunct="1">
              <a:buFontTx/>
              <a:buNone/>
            </a:pPr>
            <a:r>
              <a:rPr lang="en-US">
                <a:latin typeface="Arial" charset="0"/>
              </a:rPr>
              <a:t>Wind</a:t>
            </a:r>
          </a:p>
          <a:p>
            <a:pPr eaLnBrk="1" hangingPunct="1"/>
            <a:endParaRPr lang="en-US">
              <a:latin typeface="Arial" charset="0"/>
            </a:endParaRPr>
          </a:p>
        </p:txBody>
      </p:sp>
      <p:pic>
        <p:nvPicPr>
          <p:cNvPr id="37892" name="Picture 9" descr="Photo of a string of large, three-bladed wind turbines next to an old barn on a fa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438400"/>
            <a:ext cx="3462338" cy="277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11"/>
          <p:cNvSpPr>
            <a:spLocks noChangeArrowheads="1"/>
          </p:cNvSpPr>
          <p:nvPr/>
        </p:nvSpPr>
        <p:spPr bwMode="auto">
          <a:xfrm>
            <a:off x="3124200" y="5943600"/>
            <a:ext cx="292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t>U.S. Department of Energy</a:t>
            </a:r>
          </a:p>
        </p:txBody>
      </p:sp>
      <p:pic>
        <p:nvPicPr>
          <p:cNvPr id="37889"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209800"/>
            <a:ext cx="4572000" cy="35052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0" y="0"/>
            <a:ext cx="8229600" cy="838200"/>
          </a:xfrm>
        </p:spPr>
        <p:txBody>
          <a:bodyPr anchor="t"/>
          <a:lstStyle/>
          <a:p>
            <a:pPr eaLnBrk="1" hangingPunct="1"/>
            <a:r>
              <a:rPr lang="en-US" dirty="0" smtClean="0">
                <a:latin typeface="Arial" charset="0"/>
              </a:rPr>
              <a:t>Renewable </a:t>
            </a:r>
            <a:r>
              <a:rPr lang="en-US" dirty="0">
                <a:latin typeface="Arial" charset="0"/>
              </a:rPr>
              <a:t>Energy Sources</a:t>
            </a:r>
          </a:p>
        </p:txBody>
      </p:sp>
      <p:sp>
        <p:nvSpPr>
          <p:cNvPr id="39938" name="Rectangle 3"/>
          <p:cNvSpPr>
            <a:spLocks noGrp="1" noChangeArrowheads="1"/>
          </p:cNvSpPr>
          <p:nvPr>
            <p:ph idx="1"/>
          </p:nvPr>
        </p:nvSpPr>
        <p:spPr/>
        <p:txBody>
          <a:bodyPr/>
          <a:lstStyle/>
          <a:p>
            <a:pPr eaLnBrk="1" hangingPunct="1">
              <a:buFontTx/>
              <a:buNone/>
            </a:pPr>
            <a:r>
              <a:rPr lang="en-US">
                <a:latin typeface="Arial" charset="0"/>
              </a:rPr>
              <a:t>Solar</a:t>
            </a:r>
          </a:p>
          <a:p>
            <a:pPr eaLnBrk="1" hangingPunct="1"/>
            <a:endParaRPr lang="en-US">
              <a:latin typeface="Arial" charset="0"/>
            </a:endParaRPr>
          </a:p>
        </p:txBody>
      </p:sp>
      <p:sp>
        <p:nvSpPr>
          <p:cNvPr id="33798" name="Rectangle 6"/>
          <p:cNvSpPr>
            <a:spLocks noChangeArrowheads="1"/>
          </p:cNvSpPr>
          <p:nvPr/>
        </p:nvSpPr>
        <p:spPr bwMode="auto">
          <a:xfrm>
            <a:off x="2362200" y="3505200"/>
            <a:ext cx="2312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1400"/>
              <a:t>U.S. Department of Energy</a:t>
            </a:r>
          </a:p>
        </p:txBody>
      </p:sp>
      <p:pic>
        <p:nvPicPr>
          <p:cNvPr id="33800" name="Picture 8" descr="Photo a a solar dish-engine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752600"/>
            <a:ext cx="153352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4" name="Picture 12" descr="Photo of roof shingles that are coated with PV cell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143000"/>
            <a:ext cx="190500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8" name="Picture 16" descr="Image:ISS on 20 August 2001.jpg">
            <a:hlinkClick r:id="rId5"/>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524500" y="1524000"/>
            <a:ext cx="36195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1"/>
          <p:cNvGrpSpPr>
            <a:grpSpLocks/>
          </p:cNvGrpSpPr>
          <p:nvPr/>
        </p:nvGrpSpPr>
        <p:grpSpPr bwMode="auto">
          <a:xfrm>
            <a:off x="0" y="3886200"/>
            <a:ext cx="3886200" cy="2971800"/>
            <a:chOff x="0" y="2448"/>
            <a:chExt cx="2448" cy="1872"/>
          </a:xfrm>
        </p:grpSpPr>
        <p:pic>
          <p:nvPicPr>
            <p:cNvPr id="39944" name="Picture 19" descr="Image:Luz.jpg">
              <a:hlinkClick r:id="rId7"/>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0" y="2458"/>
              <a:ext cx="2448" cy="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Text Box 20"/>
            <p:cNvSpPr txBox="1">
              <a:spLocks noChangeArrowheads="1"/>
            </p:cNvSpPr>
            <p:nvPr/>
          </p:nvSpPr>
          <p:spPr bwMode="auto">
            <a:xfrm>
              <a:off x="0" y="2448"/>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t>PS10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3800"/>
                                        </p:tgtEl>
                                        <p:attrNameLst>
                                          <p:attrName>style.visibility</p:attrName>
                                        </p:attrNameLst>
                                      </p:cBhvr>
                                      <p:to>
                                        <p:strVal val="visible"/>
                                      </p:to>
                                    </p:set>
                                    <p:anim calcmode="lin" valueType="num">
                                      <p:cBhvr>
                                        <p:cTn id="7" dur="1000" fill="hold"/>
                                        <p:tgtEl>
                                          <p:spTgt spid="33800"/>
                                        </p:tgtEl>
                                        <p:attrNameLst>
                                          <p:attrName>ppt_w</p:attrName>
                                        </p:attrNameLst>
                                      </p:cBhvr>
                                      <p:tavLst>
                                        <p:tav tm="0">
                                          <p:val>
                                            <p:strVal val="#ppt_w*0.70"/>
                                          </p:val>
                                        </p:tav>
                                        <p:tav tm="100000">
                                          <p:val>
                                            <p:strVal val="#ppt_w"/>
                                          </p:val>
                                        </p:tav>
                                      </p:tavLst>
                                    </p:anim>
                                    <p:anim calcmode="lin" valueType="num">
                                      <p:cBhvr>
                                        <p:cTn id="8" dur="1000" fill="hold"/>
                                        <p:tgtEl>
                                          <p:spTgt spid="33800"/>
                                        </p:tgtEl>
                                        <p:attrNameLst>
                                          <p:attrName>ppt_h</p:attrName>
                                        </p:attrNameLst>
                                      </p:cBhvr>
                                      <p:tavLst>
                                        <p:tav tm="0">
                                          <p:val>
                                            <p:strVal val="#ppt_h"/>
                                          </p:val>
                                        </p:tav>
                                        <p:tav tm="100000">
                                          <p:val>
                                            <p:strVal val="#ppt_h"/>
                                          </p:val>
                                        </p:tav>
                                      </p:tavLst>
                                    </p:anim>
                                    <p:animEffect transition="in" filter="fade">
                                      <p:cBhvr>
                                        <p:cTn id="9" dur="1000"/>
                                        <p:tgtEl>
                                          <p:spTgt spid="33800"/>
                                        </p:tgtEl>
                                      </p:cBhvr>
                                    </p:animEffect>
                                  </p:childTnLst>
                                </p:cTn>
                              </p:par>
                              <p:par>
                                <p:cTn id="10" presetID="55" presetClass="entr" presetSubtype="0" fill="hold" nodeType="withEffect">
                                  <p:stCondLst>
                                    <p:cond delay="0"/>
                                  </p:stCondLst>
                                  <p:childTnLst>
                                    <p:set>
                                      <p:cBhvr>
                                        <p:cTn id="11" dur="1" fill="hold">
                                          <p:stCondLst>
                                            <p:cond delay="0"/>
                                          </p:stCondLst>
                                        </p:cTn>
                                        <p:tgtEl>
                                          <p:spTgt spid="33804"/>
                                        </p:tgtEl>
                                        <p:attrNameLst>
                                          <p:attrName>style.visibility</p:attrName>
                                        </p:attrNameLst>
                                      </p:cBhvr>
                                      <p:to>
                                        <p:strVal val="visible"/>
                                      </p:to>
                                    </p:set>
                                    <p:anim calcmode="lin" valueType="num">
                                      <p:cBhvr>
                                        <p:cTn id="12" dur="1000" fill="hold"/>
                                        <p:tgtEl>
                                          <p:spTgt spid="33804"/>
                                        </p:tgtEl>
                                        <p:attrNameLst>
                                          <p:attrName>ppt_w</p:attrName>
                                        </p:attrNameLst>
                                      </p:cBhvr>
                                      <p:tavLst>
                                        <p:tav tm="0">
                                          <p:val>
                                            <p:strVal val="#ppt_w*0.70"/>
                                          </p:val>
                                        </p:tav>
                                        <p:tav tm="100000">
                                          <p:val>
                                            <p:strVal val="#ppt_w"/>
                                          </p:val>
                                        </p:tav>
                                      </p:tavLst>
                                    </p:anim>
                                    <p:anim calcmode="lin" valueType="num">
                                      <p:cBhvr>
                                        <p:cTn id="13" dur="1000" fill="hold"/>
                                        <p:tgtEl>
                                          <p:spTgt spid="33804"/>
                                        </p:tgtEl>
                                        <p:attrNameLst>
                                          <p:attrName>ppt_h</p:attrName>
                                        </p:attrNameLst>
                                      </p:cBhvr>
                                      <p:tavLst>
                                        <p:tav tm="0">
                                          <p:val>
                                            <p:strVal val="#ppt_h"/>
                                          </p:val>
                                        </p:tav>
                                        <p:tav tm="100000">
                                          <p:val>
                                            <p:strVal val="#ppt_h"/>
                                          </p:val>
                                        </p:tav>
                                      </p:tavLst>
                                    </p:anim>
                                    <p:animEffect transition="in" filter="fade">
                                      <p:cBhvr>
                                        <p:cTn id="14" dur="1000"/>
                                        <p:tgtEl>
                                          <p:spTgt spid="33804"/>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3798"/>
                                        </p:tgtEl>
                                        <p:attrNameLst>
                                          <p:attrName>style.visibility</p:attrName>
                                        </p:attrNameLst>
                                      </p:cBhvr>
                                      <p:to>
                                        <p:strVal val="visible"/>
                                      </p:to>
                                    </p:set>
                                    <p:anim calcmode="lin" valueType="num">
                                      <p:cBhvr>
                                        <p:cTn id="17" dur="1000" fill="hold"/>
                                        <p:tgtEl>
                                          <p:spTgt spid="33798"/>
                                        </p:tgtEl>
                                        <p:attrNameLst>
                                          <p:attrName>ppt_w</p:attrName>
                                        </p:attrNameLst>
                                      </p:cBhvr>
                                      <p:tavLst>
                                        <p:tav tm="0">
                                          <p:val>
                                            <p:strVal val="#ppt_w*0.70"/>
                                          </p:val>
                                        </p:tav>
                                        <p:tav tm="100000">
                                          <p:val>
                                            <p:strVal val="#ppt_w"/>
                                          </p:val>
                                        </p:tav>
                                      </p:tavLst>
                                    </p:anim>
                                    <p:anim calcmode="lin" valueType="num">
                                      <p:cBhvr>
                                        <p:cTn id="18" dur="1000" fill="hold"/>
                                        <p:tgtEl>
                                          <p:spTgt spid="33798"/>
                                        </p:tgtEl>
                                        <p:attrNameLst>
                                          <p:attrName>ppt_h</p:attrName>
                                        </p:attrNameLst>
                                      </p:cBhvr>
                                      <p:tavLst>
                                        <p:tav tm="0">
                                          <p:val>
                                            <p:strVal val="#ppt_h"/>
                                          </p:val>
                                        </p:tav>
                                        <p:tav tm="100000">
                                          <p:val>
                                            <p:strVal val="#ppt_h"/>
                                          </p:val>
                                        </p:tav>
                                      </p:tavLst>
                                    </p:anim>
                                    <p:animEffect transition="in" filter="fade">
                                      <p:cBhvr>
                                        <p:cTn id="19" dur="1000"/>
                                        <p:tgtEl>
                                          <p:spTgt spid="3379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33808"/>
                                        </p:tgtEl>
                                        <p:attrNameLst>
                                          <p:attrName>style.visibility</p:attrName>
                                        </p:attrNameLst>
                                      </p:cBhvr>
                                      <p:to>
                                        <p:strVal val="visible"/>
                                      </p:to>
                                    </p:set>
                                    <p:anim calcmode="lin" valueType="num">
                                      <p:cBhvr>
                                        <p:cTn id="24" dur="1000" fill="hold"/>
                                        <p:tgtEl>
                                          <p:spTgt spid="33808"/>
                                        </p:tgtEl>
                                        <p:attrNameLst>
                                          <p:attrName>ppt_w</p:attrName>
                                        </p:attrNameLst>
                                      </p:cBhvr>
                                      <p:tavLst>
                                        <p:tav tm="0">
                                          <p:val>
                                            <p:strVal val="#ppt_w*0.70"/>
                                          </p:val>
                                        </p:tav>
                                        <p:tav tm="100000">
                                          <p:val>
                                            <p:strVal val="#ppt_w"/>
                                          </p:val>
                                        </p:tav>
                                      </p:tavLst>
                                    </p:anim>
                                    <p:anim calcmode="lin" valueType="num">
                                      <p:cBhvr>
                                        <p:cTn id="25" dur="1000" fill="hold"/>
                                        <p:tgtEl>
                                          <p:spTgt spid="33808"/>
                                        </p:tgtEl>
                                        <p:attrNameLst>
                                          <p:attrName>ppt_h</p:attrName>
                                        </p:attrNameLst>
                                      </p:cBhvr>
                                      <p:tavLst>
                                        <p:tav tm="0">
                                          <p:val>
                                            <p:strVal val="#ppt_h"/>
                                          </p:val>
                                        </p:tav>
                                        <p:tav tm="100000">
                                          <p:val>
                                            <p:strVal val="#ppt_h"/>
                                          </p:val>
                                        </p:tav>
                                      </p:tavLst>
                                    </p:anim>
                                    <p:animEffect transition="in" filter="fade">
                                      <p:cBhvr>
                                        <p:cTn id="26" dur="1000"/>
                                        <p:tgtEl>
                                          <p:spTgt spid="3380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1000" fill="hold"/>
                                        <p:tgtEl>
                                          <p:spTgt spid="2"/>
                                        </p:tgtEl>
                                        <p:attrNameLst>
                                          <p:attrName>ppt_w</p:attrName>
                                        </p:attrNameLst>
                                      </p:cBhvr>
                                      <p:tavLst>
                                        <p:tav tm="0">
                                          <p:val>
                                            <p:strVal val="#ppt_w*0.70"/>
                                          </p:val>
                                        </p:tav>
                                        <p:tav tm="100000">
                                          <p:val>
                                            <p:strVal val="#ppt_w"/>
                                          </p:val>
                                        </p:tav>
                                      </p:tavLst>
                                    </p:anim>
                                    <p:anim calcmode="lin" valueType="num">
                                      <p:cBhvr>
                                        <p:cTn id="32" dur="1000" fill="hold"/>
                                        <p:tgtEl>
                                          <p:spTgt spid="2"/>
                                        </p:tgtEl>
                                        <p:attrNameLst>
                                          <p:attrName>ppt_h</p:attrName>
                                        </p:attrNameLst>
                                      </p:cBhvr>
                                      <p:tavLst>
                                        <p:tav tm="0">
                                          <p:val>
                                            <p:strVal val="#ppt_h"/>
                                          </p:val>
                                        </p:tav>
                                        <p:tav tm="100000">
                                          <p:val>
                                            <p:strVal val="#ppt_h"/>
                                          </p:val>
                                        </p:tav>
                                      </p:tavLst>
                                    </p:anim>
                                    <p:animEffect transition="in" filter="fade">
                                      <p:cBhvr>
                                        <p:cTn id="3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Lst>
  </p:timing>
</p:sld>
</file>

<file path=ppt/theme/theme1.xml><?xml version="1.0" encoding="utf-8"?>
<a:theme xmlns:a="http://schemas.openxmlformats.org/drawingml/2006/main" name="Curriculum">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Curriculum</Template>
  <TotalTime>1522</TotalTime>
  <Words>836</Words>
  <Application>Microsoft Office PowerPoint</Application>
  <PresentationFormat>On-screen Show (4:3)</PresentationFormat>
  <Paragraphs>99</Paragraphs>
  <Slides>10</Slides>
  <Notes>9</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10</vt:i4>
      </vt:variant>
    </vt:vector>
  </HeadingPairs>
  <TitlesOfParts>
    <vt:vector size="17" baseType="lpstr">
      <vt:lpstr>ＭＳ Ｐゴシック</vt:lpstr>
      <vt:lpstr>Arial</vt:lpstr>
      <vt:lpstr>Curriculum</vt:lpstr>
      <vt:lpstr>1_Custom Design</vt:lpstr>
      <vt:lpstr>CurriculumTemplate</vt:lpstr>
      <vt:lpstr>2_Custom Design</vt:lpstr>
      <vt:lpstr>1_CurriculumTemplate</vt:lpstr>
      <vt:lpstr>PowerPoint Presentation</vt:lpstr>
      <vt:lpstr>Energy Sources</vt:lpstr>
      <vt:lpstr>Nonrenewable Energy Sources</vt:lpstr>
      <vt:lpstr>Nonrenewable Energy Sources</vt:lpstr>
      <vt:lpstr>Renewable Energy Sources</vt:lpstr>
      <vt:lpstr>Renewable Energy Sources</vt:lpstr>
      <vt:lpstr>Renewable Energy Sources</vt:lpstr>
      <vt:lpstr>Renewable Energy Sources</vt:lpstr>
      <vt:lpstr>Renewable Energy Sources</vt:lpstr>
      <vt:lpstr>Image Resources</vt:lpstr>
    </vt:vector>
  </TitlesOfParts>
  <Company>Project Lead The Way,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1.2.1 Energy Sources</dc:title>
  <dc:subject>PoE - Lesson 1.2</dc:subject>
  <dc:creator>PLTW</dc:creator>
  <cp:lastModifiedBy>Elizabeth Day</cp:lastModifiedBy>
  <cp:revision>35</cp:revision>
  <dcterms:created xsi:type="dcterms:W3CDTF">2008-04-14T12:59:03Z</dcterms:created>
  <dcterms:modified xsi:type="dcterms:W3CDTF">2016-11-15T20:31:05Z</dcterms:modified>
</cp:coreProperties>
</file>